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5"/>
  </p:notesMasterIdLst>
  <p:sldIdLst>
    <p:sldId id="271" r:id="rId2"/>
    <p:sldId id="257" r:id="rId3"/>
    <p:sldId id="272" r:id="rId4"/>
    <p:sldId id="260" r:id="rId5"/>
    <p:sldId id="261" r:id="rId6"/>
    <p:sldId id="262" r:id="rId7"/>
    <p:sldId id="273" r:id="rId8"/>
    <p:sldId id="274" r:id="rId9"/>
    <p:sldId id="275" r:id="rId10"/>
    <p:sldId id="276" r:id="rId11"/>
    <p:sldId id="277" r:id="rId12"/>
    <p:sldId id="278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7" autoAdjust="0"/>
    <p:restoredTop sz="92395" autoAdjust="0"/>
  </p:normalViewPr>
  <p:slideViewPr>
    <p:cSldViewPr snapToGrid="0">
      <p:cViewPr varScale="1">
        <p:scale>
          <a:sx n="75" d="100"/>
          <a:sy n="75" d="100"/>
        </p:scale>
        <p:origin x="6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F82CCA-7C3E-4EE2-9EBA-E6CFE87B9621}" type="doc">
      <dgm:prSet loTypeId="urn:microsoft.com/office/officeart/2005/8/layout/chevronAccent+Icon" loCatId="officeonline" qsTypeId="urn:microsoft.com/office/officeart/2005/8/quickstyle/3d1" qsCatId="3D" csTypeId="urn:microsoft.com/office/officeart/2005/8/colors/accent6_4" csCatId="accent6" phldr="1"/>
      <dgm:spPr/>
    </dgm:pt>
    <dgm:pt modelId="{E10AB809-966C-4AE3-BA0C-EC1A15CEA9FD}">
      <dgm:prSet phldrT="[Text]" custT="1"/>
      <dgm:spPr/>
      <dgm:t>
        <a:bodyPr/>
        <a:lstStyle/>
        <a:p>
          <a:r>
            <a:rPr lang="en-PH" sz="1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Design</a:t>
          </a:r>
        </a:p>
      </dgm:t>
    </dgm:pt>
    <dgm:pt modelId="{0758DB21-85EB-4ECE-9B0B-0B831FBAA063}" type="parTrans" cxnId="{A5D8ED48-216F-47E5-A3DA-A1A3F26A8420}">
      <dgm:prSet/>
      <dgm:spPr/>
      <dgm:t>
        <a:bodyPr/>
        <a:lstStyle/>
        <a:p>
          <a:endParaRPr lang="en-PH"/>
        </a:p>
      </dgm:t>
    </dgm:pt>
    <dgm:pt modelId="{400FE025-6DAA-4DBA-9FB1-D8B325E92D72}" type="sibTrans" cxnId="{A5D8ED48-216F-47E5-A3DA-A1A3F26A8420}">
      <dgm:prSet/>
      <dgm:spPr/>
      <dgm:t>
        <a:bodyPr/>
        <a:lstStyle/>
        <a:p>
          <a:endParaRPr lang="en-PH"/>
        </a:p>
      </dgm:t>
    </dgm:pt>
    <dgm:pt modelId="{91E6FC64-A14E-4B29-94AD-1F7BEBDA3115}">
      <dgm:prSet phldrT="[Text]" custT="1"/>
      <dgm:spPr/>
      <dgm:t>
        <a:bodyPr/>
        <a:lstStyle/>
        <a:p>
          <a:r>
            <a:rPr lang="en-PH" sz="1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Consult</a:t>
          </a:r>
        </a:p>
      </dgm:t>
    </dgm:pt>
    <dgm:pt modelId="{A5B8FAF1-70F5-4E09-925E-85E8C55FCD68}" type="parTrans" cxnId="{E1E777B9-D4F2-4AE9-90A1-C9280ED293A6}">
      <dgm:prSet/>
      <dgm:spPr/>
      <dgm:t>
        <a:bodyPr/>
        <a:lstStyle/>
        <a:p>
          <a:endParaRPr lang="en-PH"/>
        </a:p>
      </dgm:t>
    </dgm:pt>
    <dgm:pt modelId="{2D5143BB-02DE-479A-BF4A-B9C43EF6B9BE}" type="sibTrans" cxnId="{E1E777B9-D4F2-4AE9-90A1-C9280ED293A6}">
      <dgm:prSet/>
      <dgm:spPr/>
      <dgm:t>
        <a:bodyPr/>
        <a:lstStyle/>
        <a:p>
          <a:endParaRPr lang="en-PH"/>
        </a:p>
      </dgm:t>
    </dgm:pt>
    <dgm:pt modelId="{F6AED498-F471-4539-950D-2DD1C16AF5FF}">
      <dgm:prSet phldrT="[Text]" custT="1"/>
      <dgm:spPr/>
      <dgm:t>
        <a:bodyPr/>
        <a:lstStyle/>
        <a:p>
          <a:r>
            <a:rPr lang="en-PH" sz="1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Construction</a:t>
          </a:r>
        </a:p>
      </dgm:t>
    </dgm:pt>
    <dgm:pt modelId="{3C4DA947-56F3-4340-9B0D-2CCADDAA4662}" type="parTrans" cxnId="{BACFDB25-DA79-46D0-B156-586F0F9DA49A}">
      <dgm:prSet/>
      <dgm:spPr/>
      <dgm:t>
        <a:bodyPr/>
        <a:lstStyle/>
        <a:p>
          <a:endParaRPr lang="en-PH"/>
        </a:p>
      </dgm:t>
    </dgm:pt>
    <dgm:pt modelId="{F6D116DA-71F9-494B-8AA8-062DC25A9F79}" type="sibTrans" cxnId="{BACFDB25-DA79-46D0-B156-586F0F9DA49A}">
      <dgm:prSet/>
      <dgm:spPr/>
      <dgm:t>
        <a:bodyPr/>
        <a:lstStyle/>
        <a:p>
          <a:endParaRPr lang="en-PH"/>
        </a:p>
      </dgm:t>
    </dgm:pt>
    <dgm:pt modelId="{3E9B112B-BEB9-4603-8645-B2EBDB27878E}" type="pres">
      <dgm:prSet presAssocID="{84F82CCA-7C3E-4EE2-9EBA-E6CFE87B9621}" presName="Name0" presStyleCnt="0">
        <dgm:presLayoutVars>
          <dgm:dir/>
          <dgm:resizeHandles val="exact"/>
        </dgm:presLayoutVars>
      </dgm:prSet>
      <dgm:spPr/>
    </dgm:pt>
    <dgm:pt modelId="{DB1255FE-0E84-41D4-BCA8-6AD8123AA189}" type="pres">
      <dgm:prSet presAssocID="{E10AB809-966C-4AE3-BA0C-EC1A15CEA9FD}" presName="composite" presStyleCnt="0"/>
      <dgm:spPr/>
    </dgm:pt>
    <dgm:pt modelId="{5A294FC5-7ED0-4658-91A5-A3531BB4E88E}" type="pres">
      <dgm:prSet presAssocID="{E10AB809-966C-4AE3-BA0C-EC1A15CEA9FD}" presName="bgChev" presStyleLbl="node1" presStyleIdx="0" presStyleCnt="3"/>
      <dgm:spPr/>
    </dgm:pt>
    <dgm:pt modelId="{301E6FE9-79C2-4E68-A526-057BC8B7837C}" type="pres">
      <dgm:prSet presAssocID="{E10AB809-966C-4AE3-BA0C-EC1A15CEA9FD}" presName="txNode" presStyleLbl="fgAcc1" presStyleIdx="0" presStyleCnt="3" custLinFactNeighborX="-3296" custLinFactNeighborY="-2634">
        <dgm:presLayoutVars>
          <dgm:bulletEnabled val="1"/>
        </dgm:presLayoutVars>
      </dgm:prSet>
      <dgm:spPr/>
    </dgm:pt>
    <dgm:pt modelId="{29EE7BAD-AE2C-4407-BA79-7D869367DF82}" type="pres">
      <dgm:prSet presAssocID="{400FE025-6DAA-4DBA-9FB1-D8B325E92D72}" presName="compositeSpace" presStyleCnt="0"/>
      <dgm:spPr/>
    </dgm:pt>
    <dgm:pt modelId="{D3642D43-4639-454E-833F-1ECD4748AD4E}" type="pres">
      <dgm:prSet presAssocID="{91E6FC64-A14E-4B29-94AD-1F7BEBDA3115}" presName="composite" presStyleCnt="0"/>
      <dgm:spPr/>
    </dgm:pt>
    <dgm:pt modelId="{175C0642-4048-4F7F-AE42-2517D546085A}" type="pres">
      <dgm:prSet presAssocID="{91E6FC64-A14E-4B29-94AD-1F7BEBDA3115}" presName="bgChev" presStyleLbl="node1" presStyleIdx="1" presStyleCnt="3"/>
      <dgm:spPr/>
    </dgm:pt>
    <dgm:pt modelId="{AEA83717-B588-4347-B0BE-75B51747F714}" type="pres">
      <dgm:prSet presAssocID="{91E6FC64-A14E-4B29-94AD-1F7BEBDA3115}" presName="txNode" presStyleLbl="fgAcc1" presStyleIdx="1" presStyleCnt="3">
        <dgm:presLayoutVars>
          <dgm:bulletEnabled val="1"/>
        </dgm:presLayoutVars>
      </dgm:prSet>
      <dgm:spPr/>
    </dgm:pt>
    <dgm:pt modelId="{17BFA0FA-200C-4475-9384-29C21064C259}" type="pres">
      <dgm:prSet presAssocID="{2D5143BB-02DE-479A-BF4A-B9C43EF6B9BE}" presName="compositeSpace" presStyleCnt="0"/>
      <dgm:spPr/>
    </dgm:pt>
    <dgm:pt modelId="{08A53BD8-E0A8-4812-B32C-46A1E2FD5743}" type="pres">
      <dgm:prSet presAssocID="{F6AED498-F471-4539-950D-2DD1C16AF5FF}" presName="composite" presStyleCnt="0"/>
      <dgm:spPr/>
    </dgm:pt>
    <dgm:pt modelId="{98276B24-44B1-40AB-A6E1-46C811C80047}" type="pres">
      <dgm:prSet presAssocID="{F6AED498-F471-4539-950D-2DD1C16AF5FF}" presName="bgChev" presStyleLbl="node1" presStyleIdx="2" presStyleCnt="3"/>
      <dgm:spPr/>
    </dgm:pt>
    <dgm:pt modelId="{B4683949-A7ED-4EEB-BEA5-8B594E5E6283}" type="pres">
      <dgm:prSet presAssocID="{F6AED498-F471-4539-950D-2DD1C16AF5FF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BACFDB25-DA79-46D0-B156-586F0F9DA49A}" srcId="{84F82CCA-7C3E-4EE2-9EBA-E6CFE87B9621}" destId="{F6AED498-F471-4539-950D-2DD1C16AF5FF}" srcOrd="2" destOrd="0" parTransId="{3C4DA947-56F3-4340-9B0D-2CCADDAA4662}" sibTransId="{F6D116DA-71F9-494B-8AA8-062DC25A9F79}"/>
    <dgm:cxn modelId="{08979A2A-FFE3-4C34-9C9C-892F82374EA7}" type="presOf" srcId="{91E6FC64-A14E-4B29-94AD-1F7BEBDA3115}" destId="{AEA83717-B588-4347-B0BE-75B51747F714}" srcOrd="0" destOrd="0" presId="urn:microsoft.com/office/officeart/2005/8/layout/chevronAccent+Icon"/>
    <dgm:cxn modelId="{7D50F365-E5D6-45A1-8E3A-F56E259CD297}" type="presOf" srcId="{84F82CCA-7C3E-4EE2-9EBA-E6CFE87B9621}" destId="{3E9B112B-BEB9-4603-8645-B2EBDB27878E}" srcOrd="0" destOrd="0" presId="urn:microsoft.com/office/officeart/2005/8/layout/chevronAccent+Icon"/>
    <dgm:cxn modelId="{A5D8ED48-216F-47E5-A3DA-A1A3F26A8420}" srcId="{84F82CCA-7C3E-4EE2-9EBA-E6CFE87B9621}" destId="{E10AB809-966C-4AE3-BA0C-EC1A15CEA9FD}" srcOrd="0" destOrd="0" parTransId="{0758DB21-85EB-4ECE-9B0B-0B831FBAA063}" sibTransId="{400FE025-6DAA-4DBA-9FB1-D8B325E92D72}"/>
    <dgm:cxn modelId="{2F395194-02AB-4B67-A211-C26CAACE4A9D}" type="presOf" srcId="{F6AED498-F471-4539-950D-2DD1C16AF5FF}" destId="{B4683949-A7ED-4EEB-BEA5-8B594E5E6283}" srcOrd="0" destOrd="0" presId="urn:microsoft.com/office/officeart/2005/8/layout/chevronAccent+Icon"/>
    <dgm:cxn modelId="{D1405AB2-FB84-4CC5-A9A6-5D852949406A}" type="presOf" srcId="{E10AB809-966C-4AE3-BA0C-EC1A15CEA9FD}" destId="{301E6FE9-79C2-4E68-A526-057BC8B7837C}" srcOrd="0" destOrd="0" presId="urn:microsoft.com/office/officeart/2005/8/layout/chevronAccent+Icon"/>
    <dgm:cxn modelId="{E1E777B9-D4F2-4AE9-90A1-C9280ED293A6}" srcId="{84F82CCA-7C3E-4EE2-9EBA-E6CFE87B9621}" destId="{91E6FC64-A14E-4B29-94AD-1F7BEBDA3115}" srcOrd="1" destOrd="0" parTransId="{A5B8FAF1-70F5-4E09-925E-85E8C55FCD68}" sibTransId="{2D5143BB-02DE-479A-BF4A-B9C43EF6B9BE}"/>
    <dgm:cxn modelId="{B7034231-10F4-4DA1-8DBA-D8E3A6DB6AA8}" type="presParOf" srcId="{3E9B112B-BEB9-4603-8645-B2EBDB27878E}" destId="{DB1255FE-0E84-41D4-BCA8-6AD8123AA189}" srcOrd="0" destOrd="0" presId="urn:microsoft.com/office/officeart/2005/8/layout/chevronAccent+Icon"/>
    <dgm:cxn modelId="{66554A4F-3B4F-4122-AA32-CF08AE194A37}" type="presParOf" srcId="{DB1255FE-0E84-41D4-BCA8-6AD8123AA189}" destId="{5A294FC5-7ED0-4658-91A5-A3531BB4E88E}" srcOrd="0" destOrd="0" presId="urn:microsoft.com/office/officeart/2005/8/layout/chevronAccent+Icon"/>
    <dgm:cxn modelId="{79382960-6EB2-4071-8BD6-D3DBC7280E70}" type="presParOf" srcId="{DB1255FE-0E84-41D4-BCA8-6AD8123AA189}" destId="{301E6FE9-79C2-4E68-A526-057BC8B7837C}" srcOrd="1" destOrd="0" presId="urn:microsoft.com/office/officeart/2005/8/layout/chevronAccent+Icon"/>
    <dgm:cxn modelId="{7AD4CFFF-C221-4E9D-A96B-D799262470F3}" type="presParOf" srcId="{3E9B112B-BEB9-4603-8645-B2EBDB27878E}" destId="{29EE7BAD-AE2C-4407-BA79-7D869367DF82}" srcOrd="1" destOrd="0" presId="urn:microsoft.com/office/officeart/2005/8/layout/chevronAccent+Icon"/>
    <dgm:cxn modelId="{8570B692-C5AD-4063-B540-26343ABA3F6F}" type="presParOf" srcId="{3E9B112B-BEB9-4603-8645-B2EBDB27878E}" destId="{D3642D43-4639-454E-833F-1ECD4748AD4E}" srcOrd="2" destOrd="0" presId="urn:microsoft.com/office/officeart/2005/8/layout/chevronAccent+Icon"/>
    <dgm:cxn modelId="{2295EAEE-C11B-43B0-AF1C-4E54D3734717}" type="presParOf" srcId="{D3642D43-4639-454E-833F-1ECD4748AD4E}" destId="{175C0642-4048-4F7F-AE42-2517D546085A}" srcOrd="0" destOrd="0" presId="urn:microsoft.com/office/officeart/2005/8/layout/chevronAccent+Icon"/>
    <dgm:cxn modelId="{2EF6C5FD-EE78-471E-BD39-829D206C6944}" type="presParOf" srcId="{D3642D43-4639-454E-833F-1ECD4748AD4E}" destId="{AEA83717-B588-4347-B0BE-75B51747F714}" srcOrd="1" destOrd="0" presId="urn:microsoft.com/office/officeart/2005/8/layout/chevronAccent+Icon"/>
    <dgm:cxn modelId="{42343784-0D83-4C8A-9719-8863F95A9444}" type="presParOf" srcId="{3E9B112B-BEB9-4603-8645-B2EBDB27878E}" destId="{17BFA0FA-200C-4475-9384-29C21064C259}" srcOrd="3" destOrd="0" presId="urn:microsoft.com/office/officeart/2005/8/layout/chevronAccent+Icon"/>
    <dgm:cxn modelId="{B7A52CCE-0D73-468F-BE57-60444BF90B1C}" type="presParOf" srcId="{3E9B112B-BEB9-4603-8645-B2EBDB27878E}" destId="{08A53BD8-E0A8-4812-B32C-46A1E2FD5743}" srcOrd="4" destOrd="0" presId="urn:microsoft.com/office/officeart/2005/8/layout/chevronAccent+Icon"/>
    <dgm:cxn modelId="{F2F6FE4F-F1EC-4125-93F4-B6900B129996}" type="presParOf" srcId="{08A53BD8-E0A8-4812-B32C-46A1E2FD5743}" destId="{98276B24-44B1-40AB-A6E1-46C811C80047}" srcOrd="0" destOrd="0" presId="urn:microsoft.com/office/officeart/2005/8/layout/chevronAccent+Icon"/>
    <dgm:cxn modelId="{7412B7EC-1457-4B70-9B18-9AA0AC9FB38E}" type="presParOf" srcId="{08A53BD8-E0A8-4812-B32C-46A1E2FD5743}" destId="{B4683949-A7ED-4EEB-BEA5-8B594E5E6283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94FC5-7ED0-4658-91A5-A3531BB4E88E}">
      <dsp:nvSpPr>
        <dsp:cNvPr id="0" name=""/>
        <dsp:cNvSpPr/>
      </dsp:nvSpPr>
      <dsp:spPr>
        <a:xfrm>
          <a:off x="807" y="350828"/>
          <a:ext cx="2029829" cy="783514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1E6FE9-79C2-4E68-A526-057BC8B7837C}">
      <dsp:nvSpPr>
        <dsp:cNvPr id="0" name=""/>
        <dsp:cNvSpPr/>
      </dsp:nvSpPr>
      <dsp:spPr>
        <a:xfrm>
          <a:off x="485599" y="526068"/>
          <a:ext cx="1714078" cy="783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Design</a:t>
          </a:r>
        </a:p>
      </dsp:txBody>
      <dsp:txXfrm>
        <a:off x="508547" y="549016"/>
        <a:ext cx="1668182" cy="737618"/>
      </dsp:txXfrm>
    </dsp:sp>
    <dsp:sp modelId="{175C0642-4048-4F7F-AE42-2517D546085A}">
      <dsp:nvSpPr>
        <dsp:cNvPr id="0" name=""/>
        <dsp:cNvSpPr/>
      </dsp:nvSpPr>
      <dsp:spPr>
        <a:xfrm>
          <a:off x="2319324" y="350828"/>
          <a:ext cx="2029829" cy="783514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6">
                <a:shade val="50000"/>
                <a:hueOff val="245616"/>
                <a:satOff val="-10737"/>
                <a:lumOff val="29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45616"/>
                <a:satOff val="-10737"/>
                <a:lumOff val="29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45616"/>
                <a:satOff val="-10737"/>
                <a:lumOff val="29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A83717-B588-4347-B0BE-75B51747F714}">
      <dsp:nvSpPr>
        <dsp:cNvPr id="0" name=""/>
        <dsp:cNvSpPr/>
      </dsp:nvSpPr>
      <dsp:spPr>
        <a:xfrm>
          <a:off x="2860612" y="546706"/>
          <a:ext cx="1714078" cy="783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shade val="50000"/>
              <a:hueOff val="245616"/>
              <a:satOff val="-10737"/>
              <a:lumOff val="29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Consult</a:t>
          </a:r>
        </a:p>
      </dsp:txBody>
      <dsp:txXfrm>
        <a:off x="2883560" y="569654"/>
        <a:ext cx="1668182" cy="737618"/>
      </dsp:txXfrm>
    </dsp:sp>
    <dsp:sp modelId="{98276B24-44B1-40AB-A6E1-46C811C80047}">
      <dsp:nvSpPr>
        <dsp:cNvPr id="0" name=""/>
        <dsp:cNvSpPr/>
      </dsp:nvSpPr>
      <dsp:spPr>
        <a:xfrm>
          <a:off x="4637841" y="350828"/>
          <a:ext cx="2029829" cy="783514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6">
                <a:shade val="50000"/>
                <a:hueOff val="245616"/>
                <a:satOff val="-10737"/>
                <a:lumOff val="29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245616"/>
                <a:satOff val="-10737"/>
                <a:lumOff val="29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245616"/>
                <a:satOff val="-10737"/>
                <a:lumOff val="29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83949-A7ED-4EEB-BEA5-8B594E5E6283}">
      <dsp:nvSpPr>
        <dsp:cNvPr id="0" name=""/>
        <dsp:cNvSpPr/>
      </dsp:nvSpPr>
      <dsp:spPr>
        <a:xfrm>
          <a:off x="5179129" y="546706"/>
          <a:ext cx="1714078" cy="7835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shade val="50000"/>
              <a:hueOff val="245616"/>
              <a:satOff val="-10737"/>
              <a:lumOff val="29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Construction</a:t>
          </a:r>
        </a:p>
      </dsp:txBody>
      <dsp:txXfrm>
        <a:off x="5202077" y="569654"/>
        <a:ext cx="1668182" cy="737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24C08-2D46-48FB-AD12-80D144666A86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AC9C2-03F6-4347-8B80-CB044F891F9E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02894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2D1E5-EEB1-EB9D-1065-89350D713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B365E1-BD8E-8C4B-C6A4-34448C1D0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C65DF-937B-755E-5B87-7A8C8739F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EB30F-18FF-041F-D530-6134F1107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AC9C2-03F6-4347-8B80-CB044F891F9E}" type="slidenum">
              <a:rPr lang="en-PH" smtClean="0"/>
              <a:t>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2759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AC9C2-03F6-4347-8B80-CB044F891F9E}" type="slidenum">
              <a:rPr lang="en-PH" smtClean="0"/>
              <a:t>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7941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AC9C2-03F6-4347-8B80-CB044F891F9E}" type="slidenum">
              <a:rPr lang="en-PH" smtClean="0"/>
              <a:t>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91890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AC9C2-03F6-4347-8B80-CB044F891F9E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1415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AC9C2-03F6-4347-8B80-CB044F891F9E}" type="slidenum">
              <a:rPr lang="en-PH" smtClean="0"/>
              <a:t>10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655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AC9C2-03F6-4347-8B80-CB044F891F9E}" type="slidenum">
              <a:rPr lang="en-PH" smtClean="0"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302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6345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62386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2025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8032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3444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1274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072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2538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0709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2349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3816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D5E3F-B943-42DB-ACAB-ABD82D8BA143}" type="datetimeFigureOut">
              <a:rPr lang="en-PH" smtClean="0"/>
              <a:t>05/05/2025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60DCA-9190-45E9-B330-ABD17669883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9190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1AEAE-BC65-3F4D-20B5-A4736D27D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1FCBD11-B79F-DCB9-3B9B-4D6DA94E01E4}"/>
              </a:ext>
            </a:extLst>
          </p:cNvPr>
          <p:cNvSpPr/>
          <p:nvPr/>
        </p:nvSpPr>
        <p:spPr>
          <a:xfrm rot="20756771">
            <a:off x="-248982" y="4126385"/>
            <a:ext cx="12818313" cy="802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943828-5B7F-2E9D-E859-D68A1105C5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1"/>
          <a:stretch/>
        </p:blipFill>
        <p:spPr bwMode="auto">
          <a:xfrm>
            <a:off x="735968" y="1395374"/>
            <a:ext cx="6066790" cy="4780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6155925-AF31-D154-F087-08F131D1DA5F}"/>
              </a:ext>
            </a:extLst>
          </p:cNvPr>
          <p:cNvGrpSpPr/>
          <p:nvPr/>
        </p:nvGrpSpPr>
        <p:grpSpPr>
          <a:xfrm>
            <a:off x="84793" y="2758440"/>
            <a:ext cx="12150768" cy="3704452"/>
            <a:chOff x="41234" y="3163212"/>
            <a:chExt cx="12150768" cy="3704452"/>
          </a:xfrm>
          <a:solidFill>
            <a:srgbClr val="BFBFBF"/>
          </a:solidFill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FDC50FC-DD9E-DC01-E22D-0E462FC55709}"/>
                </a:ext>
              </a:extLst>
            </p:cNvPr>
            <p:cNvSpPr/>
            <p:nvPr/>
          </p:nvSpPr>
          <p:spPr>
            <a:xfrm flipH="1">
              <a:off x="41234" y="3163212"/>
              <a:ext cx="12150765" cy="301307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92F16AF-BF1D-706C-4F24-A202F3DC7E0D}"/>
                </a:ext>
              </a:extLst>
            </p:cNvPr>
            <p:cNvSpPr/>
            <p:nvPr/>
          </p:nvSpPr>
          <p:spPr>
            <a:xfrm rot="16200000">
              <a:off x="5770932" y="446595"/>
              <a:ext cx="691375" cy="1215076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86532C-0A25-8A78-A89F-43AB0E8DDE41}"/>
              </a:ext>
            </a:extLst>
          </p:cNvPr>
          <p:cNvGrpSpPr/>
          <p:nvPr/>
        </p:nvGrpSpPr>
        <p:grpSpPr>
          <a:xfrm>
            <a:off x="0" y="3158402"/>
            <a:ext cx="12235558" cy="3704452"/>
            <a:chOff x="41234" y="3163212"/>
            <a:chExt cx="12150768" cy="3704452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98E96081-7D9F-7DB2-32CF-108B7E2D05D2}"/>
                </a:ext>
              </a:extLst>
            </p:cNvPr>
            <p:cNvSpPr/>
            <p:nvPr/>
          </p:nvSpPr>
          <p:spPr>
            <a:xfrm flipH="1">
              <a:off x="41234" y="3163212"/>
              <a:ext cx="12150765" cy="3013077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D6039F-4F84-3AFD-E16B-CC3A361A9A54}"/>
                </a:ext>
              </a:extLst>
            </p:cNvPr>
            <p:cNvSpPr/>
            <p:nvPr/>
          </p:nvSpPr>
          <p:spPr>
            <a:xfrm rot="16200000">
              <a:off x="5770932" y="446595"/>
              <a:ext cx="691375" cy="121507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9EBFEB1-42B0-E5DE-6A1B-9B1338E44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1" b="31185"/>
          <a:stretch/>
        </p:blipFill>
        <p:spPr bwMode="auto">
          <a:xfrm>
            <a:off x="537423" y="232088"/>
            <a:ext cx="6066790" cy="1803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Box 13">
            <a:extLst>
              <a:ext uri="{FF2B5EF4-FFF2-40B4-BE49-F238E27FC236}">
                <a16:creationId xmlns:a16="http://schemas.microsoft.com/office/drawing/2014/main" id="{DC9D4546-244B-F836-9A21-C80B82530DBD}"/>
              </a:ext>
            </a:extLst>
          </p:cNvPr>
          <p:cNvSpPr txBox="1"/>
          <p:nvPr/>
        </p:nvSpPr>
        <p:spPr>
          <a:xfrm rot="20745172">
            <a:off x="8985441" y="3108541"/>
            <a:ext cx="3322955" cy="497893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REALITY</a:t>
            </a:r>
            <a:endParaRPr lang="en-PH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CD080805-7AEA-2CB2-0E14-FB1F457C362E}"/>
              </a:ext>
            </a:extLst>
          </p:cNvPr>
          <p:cNvSpPr txBox="1"/>
          <p:nvPr/>
        </p:nvSpPr>
        <p:spPr>
          <a:xfrm>
            <a:off x="989091" y="3011758"/>
            <a:ext cx="5560543" cy="154814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</a:t>
            </a:r>
            <a:endParaRPr lang="en-PH" sz="1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C34D8-F749-6BAB-754A-B13A9899CB74}"/>
              </a:ext>
            </a:extLst>
          </p:cNvPr>
          <p:cNvSpPr/>
          <p:nvPr/>
        </p:nvSpPr>
        <p:spPr>
          <a:xfrm rot="20756771">
            <a:off x="-54077" y="4669853"/>
            <a:ext cx="12818313" cy="802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EE9BBA-434D-4F26-314A-4206BDE372C6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2209031-4E1F-0606-3920-6707AB14D40B}"/>
              </a:ext>
            </a:extLst>
          </p:cNvPr>
          <p:cNvSpPr txBox="1"/>
          <p:nvPr/>
        </p:nvSpPr>
        <p:spPr>
          <a:xfrm>
            <a:off x="5625063" y="4825697"/>
            <a:ext cx="4073483" cy="154814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PROFILE</a:t>
            </a:r>
            <a:endParaRPr lang="en-PH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11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DF109-F4D1-405B-EFCD-4533EC3C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E90253-FA22-42A8-8904-7964A0D077FC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307C3290-C583-9C43-2A3F-AFF9ABE0504E}"/>
              </a:ext>
            </a:extLst>
          </p:cNvPr>
          <p:cNvSpPr txBox="1"/>
          <p:nvPr/>
        </p:nvSpPr>
        <p:spPr>
          <a:xfrm>
            <a:off x="5003582" y="1376156"/>
            <a:ext cx="6672366" cy="233891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dirty="0">
                <a:ln>
                  <a:noFill/>
                </a:ln>
                <a:solidFill>
                  <a:srgbClr val="538135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PRILLING TOWER – ALL NATURAL COCO PRODUCTS Civil Works 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Location:</a:t>
            </a:r>
            <a:r>
              <a:rPr lang="en-US" sz="1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ANC Compound </a:t>
            </a:r>
            <a:r>
              <a:rPr lang="en-US" sz="1600" dirty="0" err="1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Bacong</a:t>
            </a:r>
            <a:r>
              <a: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Neg</a:t>
            </a:r>
            <a:r>
              <a:rPr lang="en-US" sz="1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ros Oriental</a:t>
            </a:r>
            <a:endParaRPr lang="en-US" sz="1600" dirty="0">
              <a:ln>
                <a:noFill/>
              </a:ln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Duration: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Scope of Works:</a:t>
            </a:r>
            <a:endParaRPr lang="en-PH" sz="16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n>
                  <a:noFill/>
                </a:ln>
                <a:solidFill>
                  <a:srgbClr val="538135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A5D30A-05FB-99BE-377F-7CB7997877BD}"/>
              </a:ext>
            </a:extLst>
          </p:cNvPr>
          <p:cNvSpPr/>
          <p:nvPr/>
        </p:nvSpPr>
        <p:spPr>
          <a:xfrm>
            <a:off x="243840" y="268432"/>
            <a:ext cx="11942064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Previous Projects</a:t>
            </a:r>
            <a:endParaRPr lang="en-PH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Power Construction provides high quality technical solutions reached the requirements of the Projects.</a:t>
            </a:r>
            <a:endParaRPr lang="en-PH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A95B10-01AB-A836-72A5-DD9933667219}"/>
              </a:ext>
            </a:extLst>
          </p:cNvPr>
          <p:cNvGrpSpPr/>
          <p:nvPr/>
        </p:nvGrpSpPr>
        <p:grpSpPr>
          <a:xfrm>
            <a:off x="540749" y="1466496"/>
            <a:ext cx="4330344" cy="2553920"/>
            <a:chOff x="386385" y="1458661"/>
            <a:chExt cx="4962895" cy="35867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3BE0A5-5761-5D98-D44E-67D5CBF6785B}"/>
                </a:ext>
              </a:extLst>
            </p:cNvPr>
            <p:cNvSpPr/>
            <p:nvPr/>
          </p:nvSpPr>
          <p:spPr>
            <a:xfrm>
              <a:off x="516052" y="1853176"/>
              <a:ext cx="2042885" cy="1423436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B186D4-723E-609B-C72F-F51B33570B8C}"/>
                </a:ext>
              </a:extLst>
            </p:cNvPr>
            <p:cNvSpPr/>
            <p:nvPr/>
          </p:nvSpPr>
          <p:spPr>
            <a:xfrm>
              <a:off x="1180200" y="1971750"/>
              <a:ext cx="2042885" cy="3073664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90DC9B-2E92-0764-BC1C-C27D8817237C}"/>
                </a:ext>
              </a:extLst>
            </p:cNvPr>
            <p:cNvSpPr/>
            <p:nvPr/>
          </p:nvSpPr>
          <p:spPr>
            <a:xfrm>
              <a:off x="2410226" y="1572666"/>
              <a:ext cx="2939054" cy="272329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256F355-3FDC-C863-995A-1DE369D9B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2" b="33286"/>
            <a:stretch/>
          </p:blipFill>
          <p:spPr bwMode="auto">
            <a:xfrm>
              <a:off x="386385" y="1464497"/>
              <a:ext cx="2726505" cy="1703946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B86ED5-05F2-25B7-F16E-3C1A333F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51" y="3245490"/>
              <a:ext cx="2244725" cy="1682750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4A23C6-A23A-6359-0E48-39CB7C7BB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538" y="1458661"/>
              <a:ext cx="2042885" cy="2723290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DB06B5-953F-AE89-F314-901F1E4482C8}"/>
              </a:ext>
            </a:extLst>
          </p:cNvPr>
          <p:cNvGrpSpPr/>
          <p:nvPr/>
        </p:nvGrpSpPr>
        <p:grpSpPr>
          <a:xfrm>
            <a:off x="8109605" y="3838625"/>
            <a:ext cx="3959333" cy="2755373"/>
            <a:chOff x="7756739" y="3580448"/>
            <a:chExt cx="4210600" cy="29302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D45688-6812-A1CB-4633-40A200DE8406}"/>
                </a:ext>
              </a:extLst>
            </p:cNvPr>
            <p:cNvSpPr/>
            <p:nvPr/>
          </p:nvSpPr>
          <p:spPr>
            <a:xfrm>
              <a:off x="7856720" y="3840480"/>
              <a:ext cx="2811280" cy="1345176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1540A4-008E-1A6C-9A58-3A0EA6F2BE84}"/>
                </a:ext>
              </a:extLst>
            </p:cNvPr>
            <p:cNvSpPr/>
            <p:nvPr/>
          </p:nvSpPr>
          <p:spPr>
            <a:xfrm>
              <a:off x="10224492" y="3789959"/>
              <a:ext cx="1742847" cy="2720723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C1E871-C915-7F4C-82E6-160C4D173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102" y="3580448"/>
              <a:ext cx="1844426" cy="1382833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EEC66C-EF39-490A-2C04-298AED3D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102" y="5045414"/>
              <a:ext cx="1844426" cy="1383135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42F1A3-4769-53EA-4577-4B15B6E81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4" t="12251" r="5218" b="18097"/>
            <a:stretch/>
          </p:blipFill>
          <p:spPr bwMode="auto">
            <a:xfrm>
              <a:off x="7756739" y="3580448"/>
              <a:ext cx="2151954" cy="1532463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" name="Text Box 9">
            <a:extLst>
              <a:ext uri="{FF2B5EF4-FFF2-40B4-BE49-F238E27FC236}">
                <a16:creationId xmlns:a16="http://schemas.microsoft.com/office/drawing/2014/main" id="{C4211543-3459-FD28-2A3C-BC436A634E90}"/>
              </a:ext>
            </a:extLst>
          </p:cNvPr>
          <p:cNvSpPr txBox="1"/>
          <p:nvPr/>
        </p:nvSpPr>
        <p:spPr>
          <a:xfrm>
            <a:off x="5110131" y="3068833"/>
            <a:ext cx="7170608" cy="148836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Site Preparation and Earthworks</a:t>
            </a:r>
          </a:p>
          <a:p>
            <a:pPr marL="285750" marR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Foundation Works</a:t>
            </a:r>
          </a:p>
          <a:p>
            <a:pPr marL="285750" marR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Structural Concrete Works</a:t>
            </a:r>
          </a:p>
          <a:p>
            <a:pPr marL="285750" marR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en-PH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en-PH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Structural Steel Erection</a:t>
            </a:r>
          </a:p>
          <a:p>
            <a:pPr marL="285750" marR="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Drainage Systems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PH" sz="16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n>
                  <a:noFill/>
                </a:ln>
                <a:solidFill>
                  <a:srgbClr val="538135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954486-10D3-DC7C-E349-6B813AC3AF41}"/>
              </a:ext>
            </a:extLst>
          </p:cNvPr>
          <p:cNvGrpSpPr/>
          <p:nvPr/>
        </p:nvGrpSpPr>
        <p:grpSpPr>
          <a:xfrm>
            <a:off x="1941992" y="4569934"/>
            <a:ext cx="9013036" cy="2458596"/>
            <a:chOff x="3042318" y="4429214"/>
            <a:chExt cx="7491873" cy="2458596"/>
          </a:xfrm>
        </p:grpSpPr>
        <p:sp>
          <p:nvSpPr>
            <p:cNvPr id="14" name="Text Box 30">
              <a:extLst>
                <a:ext uri="{FF2B5EF4-FFF2-40B4-BE49-F238E27FC236}">
                  <a16:creationId xmlns:a16="http://schemas.microsoft.com/office/drawing/2014/main" id="{EA24A44F-3A88-3E3D-BC43-71A362317D14}"/>
                </a:ext>
              </a:extLst>
            </p:cNvPr>
            <p:cNvSpPr txBox="1"/>
            <p:nvPr/>
          </p:nvSpPr>
          <p:spPr>
            <a:xfrm>
              <a:off x="3042318" y="4429214"/>
              <a:ext cx="7491873" cy="199212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PRILLING TOWER – ALL NATURAL COCO </a:t>
              </a:r>
            </a:p>
            <a:p>
              <a:pPr marL="0" marR="0">
                <a:lnSpc>
                  <a:spcPct val="107000"/>
                </a:lnSpc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PRODUCTS Mechanical Works</a:t>
              </a:r>
            </a:p>
            <a:p>
              <a:pPr marL="285750" marR="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ANC Compound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Bacong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30">
              <a:extLst>
                <a:ext uri="{FF2B5EF4-FFF2-40B4-BE49-F238E27FC236}">
                  <a16:creationId xmlns:a16="http://schemas.microsoft.com/office/drawing/2014/main" id="{2254B7BE-4797-234D-5472-69E88B0B819C}"/>
                </a:ext>
              </a:extLst>
            </p:cNvPr>
            <p:cNvSpPr txBox="1"/>
            <p:nvPr/>
          </p:nvSpPr>
          <p:spPr>
            <a:xfrm>
              <a:off x="4602640" y="5711887"/>
              <a:ext cx="5828309" cy="1175923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Installation of Prilling Equipment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Material Handling Systems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R="0"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Air Handling and</a:t>
              </a:r>
            </a:p>
            <a:p>
              <a:pPr marR="0">
                <a:lnSpc>
                  <a:spcPct val="107000"/>
                </a:lnSpc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     Ventilation Systems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Piping and Pumping Systems</a:t>
              </a: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859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17AD4-4E30-C3DA-84F5-38DB83C1C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672CB6-F207-40AB-05FB-547B95A50570}"/>
              </a:ext>
            </a:extLst>
          </p:cNvPr>
          <p:cNvSpPr/>
          <p:nvPr/>
        </p:nvSpPr>
        <p:spPr>
          <a:xfrm>
            <a:off x="-37935" y="-129799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0430E3-39B3-FBAB-4F91-7EC5FDEB09C5}"/>
              </a:ext>
            </a:extLst>
          </p:cNvPr>
          <p:cNvSpPr/>
          <p:nvPr/>
        </p:nvSpPr>
        <p:spPr>
          <a:xfrm>
            <a:off x="243840" y="268432"/>
            <a:ext cx="11942064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Previous Projects</a:t>
            </a:r>
            <a:endParaRPr lang="en-PH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Power Construction provides high quality technical solutions reached the requirements of the Projects.</a:t>
            </a:r>
            <a:endParaRPr lang="en-PH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15336F-C418-0642-B549-F4DE1F258255}"/>
              </a:ext>
            </a:extLst>
          </p:cNvPr>
          <p:cNvGrpSpPr/>
          <p:nvPr/>
        </p:nvGrpSpPr>
        <p:grpSpPr>
          <a:xfrm>
            <a:off x="567008" y="1314023"/>
            <a:ext cx="2874079" cy="4351804"/>
            <a:chOff x="567008" y="1314023"/>
            <a:chExt cx="2874079" cy="43518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A2C411-A38B-D899-D60E-6CD6C6AD4E48}"/>
                </a:ext>
              </a:extLst>
            </p:cNvPr>
            <p:cNvSpPr/>
            <p:nvPr/>
          </p:nvSpPr>
          <p:spPr>
            <a:xfrm>
              <a:off x="689071" y="3661569"/>
              <a:ext cx="1777832" cy="2004258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9DA9DF-394B-7984-D887-178380880246}"/>
                </a:ext>
              </a:extLst>
            </p:cNvPr>
            <p:cNvSpPr/>
            <p:nvPr/>
          </p:nvSpPr>
          <p:spPr>
            <a:xfrm>
              <a:off x="1769078" y="1499881"/>
              <a:ext cx="1672009" cy="2133785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9519733-4313-5CF8-454B-370C6CD2C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08" y="3174352"/>
              <a:ext cx="1777832" cy="2369625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82026C-2BAE-2A0D-40BC-B11367990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378" y="1314023"/>
              <a:ext cx="1672009" cy="2229092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A907AA-B1FB-179D-3ECF-DFE57323D6BD}"/>
              </a:ext>
            </a:extLst>
          </p:cNvPr>
          <p:cNvGrpSpPr/>
          <p:nvPr/>
        </p:nvGrpSpPr>
        <p:grpSpPr>
          <a:xfrm>
            <a:off x="8028892" y="3072525"/>
            <a:ext cx="4132794" cy="3655676"/>
            <a:chOff x="7864517" y="3072525"/>
            <a:chExt cx="4132794" cy="36556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F8994B-3665-F17F-896B-EF920527CF22}"/>
                </a:ext>
              </a:extLst>
            </p:cNvPr>
            <p:cNvSpPr/>
            <p:nvPr/>
          </p:nvSpPr>
          <p:spPr>
            <a:xfrm>
              <a:off x="9344498" y="3174352"/>
              <a:ext cx="2652813" cy="1987091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7BBAEB-809A-0C02-CAF5-971D6BFAFC76}"/>
                </a:ext>
              </a:extLst>
            </p:cNvPr>
            <p:cNvSpPr/>
            <p:nvPr/>
          </p:nvSpPr>
          <p:spPr>
            <a:xfrm>
              <a:off x="8415211" y="4741110"/>
              <a:ext cx="2018927" cy="1987091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07D8C2-518E-F3F1-AFB8-D1F66BC0B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4517" y="4775072"/>
              <a:ext cx="2469456" cy="1851302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8A3D55-A974-FBE3-2501-9750DD438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8955" y="3072525"/>
              <a:ext cx="2674066" cy="2004258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736B86-5F32-9B61-8505-E7B3DAA41DAD}"/>
              </a:ext>
            </a:extLst>
          </p:cNvPr>
          <p:cNvGrpSpPr/>
          <p:nvPr/>
        </p:nvGrpSpPr>
        <p:grpSpPr>
          <a:xfrm>
            <a:off x="3600519" y="1541123"/>
            <a:ext cx="5647193" cy="2681530"/>
            <a:chOff x="3600519" y="1541123"/>
            <a:chExt cx="5647193" cy="2681530"/>
          </a:xfrm>
        </p:grpSpPr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9753408C-7611-1E24-C907-6ABEA21E6D44}"/>
                </a:ext>
              </a:extLst>
            </p:cNvPr>
            <p:cNvSpPr txBox="1"/>
            <p:nvPr/>
          </p:nvSpPr>
          <p:spPr>
            <a:xfrm>
              <a:off x="3600519" y="1541123"/>
              <a:ext cx="5254113" cy="198709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CIRCULATING FLUIDIZED</a:t>
              </a: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BED BOILER - PHIDCO 3MW Power Plant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Zamboanga City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marR="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 </a:t>
              </a: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34787B66-1E97-98A3-C768-6D5831D6D9FE}"/>
                </a:ext>
              </a:extLst>
            </p:cNvPr>
            <p:cNvSpPr txBox="1"/>
            <p:nvPr/>
          </p:nvSpPr>
          <p:spPr>
            <a:xfrm>
              <a:off x="5416666" y="3100485"/>
              <a:ext cx="3831046" cy="112216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Foundation and Structural Works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Boiler Assembly and Installation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Piping and Boiler Feedwater Systems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Mechanical and Electrical Systems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9E8349-586E-9FBA-B828-EE5BC4BF832B}"/>
              </a:ext>
            </a:extLst>
          </p:cNvPr>
          <p:cNvGrpSpPr/>
          <p:nvPr/>
        </p:nvGrpSpPr>
        <p:grpSpPr>
          <a:xfrm>
            <a:off x="2754873" y="4308281"/>
            <a:ext cx="5114587" cy="2498836"/>
            <a:chOff x="2678585" y="4288712"/>
            <a:chExt cx="5114587" cy="2498836"/>
          </a:xfrm>
        </p:grpSpPr>
        <p:sp>
          <p:nvSpPr>
            <p:cNvPr id="14" name="Text Box 30">
              <a:extLst>
                <a:ext uri="{FF2B5EF4-FFF2-40B4-BE49-F238E27FC236}">
                  <a16:creationId xmlns:a16="http://schemas.microsoft.com/office/drawing/2014/main" id="{1D105CE5-BB13-4E3E-27FD-BF87D8B77A41}"/>
                </a:ext>
              </a:extLst>
            </p:cNvPr>
            <p:cNvSpPr txBox="1"/>
            <p:nvPr/>
          </p:nvSpPr>
          <p:spPr>
            <a:xfrm>
              <a:off x="2678585" y="4288712"/>
              <a:ext cx="5114587" cy="219430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18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COOLING TOWER - PHIDCO </a:t>
              </a:r>
              <a:endParaRPr lang="en-PH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85750" marR="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Zamboanga City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marR="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30">
              <a:extLst>
                <a:ext uri="{FF2B5EF4-FFF2-40B4-BE49-F238E27FC236}">
                  <a16:creationId xmlns:a16="http://schemas.microsoft.com/office/drawing/2014/main" id="{A411B611-C866-FB43-66A9-ACE421065873}"/>
                </a:ext>
              </a:extLst>
            </p:cNvPr>
            <p:cNvSpPr txBox="1"/>
            <p:nvPr/>
          </p:nvSpPr>
          <p:spPr>
            <a:xfrm>
              <a:off x="3228270" y="5690397"/>
              <a:ext cx="4015215" cy="109715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Site Preparation and Foundation Works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Cooling Tower Structure Erection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Water Distribution and Piping Systems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Mechanical and Electrical Systems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74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F8C37-3F85-B60B-1787-C3CF21A74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579837-271C-E88E-6178-B802E0B90886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4110CBF3-2D49-AF6C-873F-EBBF91368BB8}"/>
              </a:ext>
            </a:extLst>
          </p:cNvPr>
          <p:cNvSpPr txBox="1"/>
          <p:nvPr/>
        </p:nvSpPr>
        <p:spPr>
          <a:xfrm>
            <a:off x="4145280" y="1967843"/>
            <a:ext cx="5785104" cy="256351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dirty="0">
                <a:ln>
                  <a:noFill/>
                </a:ln>
                <a:solidFill>
                  <a:srgbClr val="538135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MODIFICATION OF EXISTING PLASTIC WASTE FACILITY - GUUN CO., LTD. – PHILIPPINE BRANCH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Location:</a:t>
            </a:r>
            <a:r>
              <a:rPr lang="en-US" sz="1600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s-ES" sz="1600" dirty="0" err="1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Consolacion</a:t>
            </a:r>
            <a:r>
              <a:rPr lang="es-E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s-ES" sz="1600" dirty="0" err="1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Cebu</a:t>
            </a:r>
            <a:r>
              <a: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City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Duration: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Sep. 21- Oct. 19, 2021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Scope of Works:  </a:t>
            </a:r>
            <a:endParaRPr lang="en-PH" sz="16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n>
                  <a:noFill/>
                </a:ln>
                <a:solidFill>
                  <a:srgbClr val="538135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E00DC-051F-CD41-E4C8-7DC3C48F1801}"/>
              </a:ext>
            </a:extLst>
          </p:cNvPr>
          <p:cNvSpPr/>
          <p:nvPr/>
        </p:nvSpPr>
        <p:spPr>
          <a:xfrm>
            <a:off x="243840" y="268432"/>
            <a:ext cx="11942064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Previous Projects</a:t>
            </a:r>
            <a:endParaRPr lang="en-PH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Power Construction provides high quality technical solutions reached the requirements of the Projects.</a:t>
            </a:r>
            <a:endParaRPr lang="en-PH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1C5726-4DC5-CCB7-5E9B-484A128D3879}"/>
              </a:ext>
            </a:extLst>
          </p:cNvPr>
          <p:cNvGrpSpPr/>
          <p:nvPr/>
        </p:nvGrpSpPr>
        <p:grpSpPr>
          <a:xfrm>
            <a:off x="579624" y="1220074"/>
            <a:ext cx="3532861" cy="5338886"/>
            <a:chOff x="579624" y="1220074"/>
            <a:chExt cx="3532861" cy="53388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0ECE47-5727-70BE-9A90-6EC634FF12BC}"/>
                </a:ext>
              </a:extLst>
            </p:cNvPr>
            <p:cNvSpPr/>
            <p:nvPr/>
          </p:nvSpPr>
          <p:spPr>
            <a:xfrm>
              <a:off x="2334653" y="4554702"/>
              <a:ext cx="1777832" cy="2004258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25D448-61A0-B565-4B9C-7C0A0ED813EE}"/>
                </a:ext>
              </a:extLst>
            </p:cNvPr>
            <p:cNvSpPr/>
            <p:nvPr/>
          </p:nvSpPr>
          <p:spPr>
            <a:xfrm>
              <a:off x="689071" y="3661569"/>
              <a:ext cx="1777832" cy="2004258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E040C6-109E-4097-3536-93474F98C2B1}"/>
                </a:ext>
              </a:extLst>
            </p:cNvPr>
            <p:cNvSpPr/>
            <p:nvPr/>
          </p:nvSpPr>
          <p:spPr>
            <a:xfrm>
              <a:off x="1769078" y="1499881"/>
              <a:ext cx="1672009" cy="2133785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D1E1E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PH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B3F77-3869-D0B7-D0B7-0CED07487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07080" y="1510030"/>
              <a:ext cx="2319645" cy="173973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CBBE50-0BCD-67E3-7F67-C24407A7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45016" y="4392175"/>
              <a:ext cx="2353674" cy="17652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A1F15D-5294-4A9D-8D66-43554B94A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3319" y="3493575"/>
              <a:ext cx="2370444" cy="1777833"/>
            </a:xfrm>
            <a:prstGeom prst="rect">
              <a:avLst/>
            </a:prstGeom>
          </p:spPr>
        </p:pic>
      </p:grpSp>
      <p:sp>
        <p:nvSpPr>
          <p:cNvPr id="24" name="Text Box 9">
            <a:extLst>
              <a:ext uri="{FF2B5EF4-FFF2-40B4-BE49-F238E27FC236}">
                <a16:creationId xmlns:a16="http://schemas.microsoft.com/office/drawing/2014/main" id="{64098546-6515-5A7B-11C1-7100382D9360}"/>
              </a:ext>
            </a:extLst>
          </p:cNvPr>
          <p:cNvSpPr txBox="1"/>
          <p:nvPr/>
        </p:nvSpPr>
        <p:spPr>
          <a:xfrm>
            <a:off x="6089198" y="3429000"/>
            <a:ext cx="5785104" cy="256351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Modification and replacement of belts and conveyor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Mechanical and Electrical Systems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Improvement of Plant Process and Plant Layout</a:t>
            </a:r>
            <a:endParaRPr lang="en-PH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Testing, Commissioning, and Turnover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PH" sz="1600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sz="1600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PH" sz="16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6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88CFF-0335-7DD2-D19C-E4C04F881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5B0BD3-C5D0-A253-868E-75E4801454F5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B765C2C0-D73F-6F64-3076-9FBED12F8DE4}"/>
              </a:ext>
            </a:extLst>
          </p:cNvPr>
          <p:cNvSpPr/>
          <p:nvPr/>
        </p:nvSpPr>
        <p:spPr>
          <a:xfrm rot="5400000">
            <a:off x="-1621537" y="1871473"/>
            <a:ext cx="6858000" cy="3115056"/>
          </a:xfrm>
          <a:prstGeom prst="triangle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7" name="Text Box 64">
            <a:extLst>
              <a:ext uri="{FF2B5EF4-FFF2-40B4-BE49-F238E27FC236}">
                <a16:creationId xmlns:a16="http://schemas.microsoft.com/office/drawing/2014/main" id="{3F198D9E-7AF2-E161-82CE-F86F355E6DCA}"/>
              </a:ext>
            </a:extLst>
          </p:cNvPr>
          <p:cNvSpPr txBox="1"/>
          <p:nvPr/>
        </p:nvSpPr>
        <p:spPr>
          <a:xfrm>
            <a:off x="7178675" y="2339975"/>
            <a:ext cx="3544570" cy="44894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r-Latn-RS" sz="2500" kern="1200" dirty="0">
                <a:solidFill>
                  <a:srgbClr val="4D4D4D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are easy to find.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r-Latn-RS" sz="2500" kern="1200" dirty="0">
                <a:solidFill>
                  <a:srgbClr val="4D4D4D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r-Latn-RS" sz="2500" kern="1200" dirty="0">
                <a:solidFill>
                  <a:srgbClr val="4D4D4D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r-Latn-RS" sz="2500" kern="1200" dirty="0">
                <a:solidFill>
                  <a:srgbClr val="4D4D4D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r-Latn-RS" sz="2500" kern="1200" dirty="0">
                <a:solidFill>
                  <a:srgbClr val="4D4D4D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sr-Latn-RS" sz="2500" kern="1200" dirty="0">
                <a:solidFill>
                  <a:srgbClr val="4D4D4D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13DC372E-606B-62F8-D7A7-34912526DC66}"/>
              </a:ext>
            </a:extLst>
          </p:cNvPr>
          <p:cNvSpPr txBox="1"/>
          <p:nvPr/>
        </p:nvSpPr>
        <p:spPr>
          <a:xfrm>
            <a:off x="7384415" y="3068320"/>
            <a:ext cx="3842385" cy="58420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1400" b="1" kern="1200" dirty="0">
                <a:solidFill>
                  <a:srgbClr val="4D4D4D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Address: Main Office Zamboanga City, San Jose </a:t>
            </a:r>
            <a:r>
              <a:rPr lang="en-US" sz="1400" b="1" kern="1200" dirty="0" err="1">
                <a:solidFill>
                  <a:srgbClr val="4D4D4D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Panigayan</a:t>
            </a:r>
            <a:r>
              <a:rPr lang="en-US" sz="1400" b="1" kern="1200" dirty="0">
                <a:solidFill>
                  <a:srgbClr val="4D4D4D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#0917 303 5003</a:t>
            </a:r>
            <a:endParaRPr lang="en-PH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200" b="1" kern="1200" dirty="0">
                <a:solidFill>
                  <a:srgbClr val="4D4D4D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P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200" b="1" kern="1200" dirty="0">
                <a:solidFill>
                  <a:srgbClr val="4D4D4D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P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200" b="1" kern="1200" dirty="0">
                <a:solidFill>
                  <a:srgbClr val="4D4D4D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P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65">
            <a:extLst>
              <a:ext uri="{FF2B5EF4-FFF2-40B4-BE49-F238E27FC236}">
                <a16:creationId xmlns:a16="http://schemas.microsoft.com/office/drawing/2014/main" id="{0537DDED-A2F4-14C6-D3CA-5E15B1BBC981}"/>
              </a:ext>
            </a:extLst>
          </p:cNvPr>
          <p:cNvSpPr txBox="1"/>
          <p:nvPr/>
        </p:nvSpPr>
        <p:spPr>
          <a:xfrm>
            <a:off x="7384415" y="2794000"/>
            <a:ext cx="2402840" cy="27432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buNone/>
            </a:pPr>
            <a:r>
              <a:rPr lang="sr-Latn-RS" sz="1300" kern="1200" dirty="0">
                <a:solidFill>
                  <a:srgbClr val="F50103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 us know your needs</a:t>
            </a:r>
            <a:endParaRPr lang="en-P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13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delivery-tracking-service-shipping-logistic-vector-25662909">
            <a:extLst>
              <a:ext uri="{FF2B5EF4-FFF2-40B4-BE49-F238E27FC236}">
                <a16:creationId xmlns:a16="http://schemas.microsoft.com/office/drawing/2014/main" id="{F7DDF19A-6AB1-5AD6-EBFD-CEF09ABF6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5" b="18375"/>
          <a:stretch/>
        </p:blipFill>
        <p:spPr bwMode="auto">
          <a:xfrm flipH="1">
            <a:off x="6511186" y="3627120"/>
            <a:ext cx="5430879" cy="2640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016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0F518B-2141-D81B-E364-A4BE1EF4B7A9}"/>
              </a:ext>
            </a:extLst>
          </p:cNvPr>
          <p:cNvSpPr/>
          <p:nvPr/>
        </p:nvSpPr>
        <p:spPr>
          <a:xfrm>
            <a:off x="1101313" y="3610256"/>
            <a:ext cx="4998000" cy="244134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FC90ED-4E9E-BADF-7159-B705E4B52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0" b="23345"/>
          <a:stretch/>
        </p:blipFill>
        <p:spPr bwMode="auto">
          <a:xfrm>
            <a:off x="792445" y="3140765"/>
            <a:ext cx="5142117" cy="2726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7DC387-66A8-68FE-EFF7-BF2B0ECCDAD2}"/>
              </a:ext>
            </a:extLst>
          </p:cNvPr>
          <p:cNvSpPr txBox="1"/>
          <p:nvPr/>
        </p:nvSpPr>
        <p:spPr>
          <a:xfrm>
            <a:off x="792446" y="688873"/>
            <a:ext cx="5383067" cy="19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b="1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Asian Power Construction Company,</a:t>
            </a: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 take pride in being a trusted general contractor since our establishment on </a:t>
            </a:r>
            <a:r>
              <a:rPr lang="en-US" b="1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February 13, 2001</a:t>
            </a: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. We provide comprehensive construction services, including</a:t>
            </a:r>
            <a:r>
              <a:rPr lang="en-US" b="1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site analysis, feasibility studies, preliminary design assessments, and permit/zoning applications. </a:t>
            </a:r>
            <a:endParaRPr lang="en-PH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809A71-2C02-2F99-BA9F-1BAAF2E4AFB1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0B82B8-ED6E-5253-9D7C-C23CCA6E2D65}"/>
              </a:ext>
            </a:extLst>
          </p:cNvPr>
          <p:cNvSpPr txBox="1"/>
          <p:nvPr/>
        </p:nvSpPr>
        <p:spPr>
          <a:xfrm>
            <a:off x="6882650" y="688873"/>
            <a:ext cx="4675932" cy="5098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expertise spans a wide range of projects, including </a:t>
            </a:r>
            <a:r>
              <a:rPr lang="en-US" b="1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industrial, distribution, manufacturing, office, retail, recreational, healthcare, and commercial developments.</a:t>
            </a: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Based in </a:t>
            </a:r>
            <a:r>
              <a:rPr lang="en-US" b="1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 Jose, </a:t>
            </a:r>
            <a:r>
              <a:rPr lang="en-US" b="1" dirty="0" err="1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Panigayan</a:t>
            </a:r>
            <a:r>
              <a:rPr lang="en-US" b="1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Zamboanga City,</a:t>
            </a: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 are committed to delivering high quality construction solutions tailored to our clients' needs. </a:t>
            </a:r>
            <a:endParaRPr lang="en-PH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an industry leader, we are dedicated to delivering </a:t>
            </a:r>
            <a:r>
              <a:rPr lang="en-US" b="1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value-driven construction services</a:t>
            </a: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by fostering strong partnerships with our clients. We are committed to </a:t>
            </a:r>
            <a:r>
              <a:rPr lang="en-US" b="1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exceeding expectations, building long-term relationships, and ensuring project success through exceptional performance</a:t>
            </a: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from every member of our team.</a:t>
            </a:r>
            <a:endParaRPr lang="en-PH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A76A26-4D5C-07D3-A823-7C4303AE9811}"/>
              </a:ext>
            </a:extLst>
          </p:cNvPr>
          <p:cNvSpPr/>
          <p:nvPr/>
        </p:nvSpPr>
        <p:spPr>
          <a:xfrm>
            <a:off x="7654513" y="1575077"/>
            <a:ext cx="3412720" cy="3456104"/>
          </a:xfrm>
          <a:prstGeom prst="rect">
            <a:avLst/>
          </a:prstGeom>
          <a:blipFill dpi="0" rotWithShape="1">
            <a:blip r:embed="rId5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77" b="91711" l="9839" r="91592">
                          <a14:foregroundMark x1="21740" y1="19555" x2="54919" y2="42681"/>
                          <a14:foregroundMark x1="54919" y1="42681" x2="81932" y2="74780"/>
                          <a14:foregroundMark x1="85411" y1="88337" x2="85689" y2="89418"/>
                          <a14:foregroundMark x1="81932" y1="74780" x2="83624" y2="81373"/>
                          <a14:foregroundMark x1="79071" y1="16964" x2="22719" y2="71076"/>
                          <a14:foregroundMark x1="84615" y1="11640" x2="84481" y2="11769"/>
                          <a14:foregroundMark x1="22719" y1="71076" x2="18507" y2="79482"/>
                          <a14:foregroundMark x1="12165" y1="28571" x2="49195" y2="84127"/>
                          <a14:foregroundMark x1="49195" y1="84127" x2="61717" y2="91887"/>
                          <a14:foregroundMark x1="61717" y1="91887" x2="66905" y2="91534"/>
                          <a14:foregroundMark x1="88372" y1="61905" x2="85510" y2="48501"/>
                          <a14:foregroundMark x1="85510" y1="48501" x2="70304" y2="31393"/>
                          <a14:foregroundMark x1="70304" y1="31393" x2="65295" y2="29630"/>
                          <a14:foregroundMark x1="14848" y1="41270" x2="46333" y2="16226"/>
                          <a14:foregroundMark x1="46333" y1="16226" x2="55635" y2="15344"/>
                          <a14:foregroundMark x1="67442" y1="24339" x2="46154" y2="23633"/>
                          <a14:foregroundMark x1="46154" y1="23633" x2="15564" y2="32275"/>
                          <a14:foregroundMark x1="15564" y1="32275" x2="13775" y2="42328"/>
                          <a14:foregroundMark x1="20751" y1="34921" x2="14848" y2="43386"/>
                          <a14:foregroundMark x1="63148" y1="22751" x2="77102" y2="30159"/>
                          <a14:foregroundMark x1="77102" y1="30159" x2="77639" y2="31217"/>
                          <a14:foregroundMark x1="89445" y1="49206" x2="63327" y2="19929"/>
                          <a14:foregroundMark x1="63327" y1="19929" x2="58855" y2="19048"/>
                          <a14:foregroundMark x1="37388" y1="39683" x2="38998" y2="61905"/>
                          <a14:foregroundMark x1="63148" y1="15344" x2="76208" y2="22222"/>
                          <a14:foregroundMark x1="76208" y1="22222" x2="89445" y2="48677"/>
                          <a14:foregroundMark x1="90519" y1="49206" x2="91592" y2="57672"/>
                          <a14:backgroundMark x1="15385" y1="82011" x2="24508" y2="86243"/>
                          <a14:backgroundMark x1="85689" y1="83069" x2="79785" y2="88360"/>
                          <a14:backgroundMark x1="79785" y1="12698" x2="90519" y2="21693"/>
                          <a14:backgroundMark x1="20751" y1="15344" x2="8945" y2="26455"/>
                          <a14:backgroundMark x1="8945" y1="26455" x2="8945" y2="2645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153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4B13-CC18-182B-17D7-C8B6F936B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CA6D873-D213-6F1F-F527-AE4A69A2F024}"/>
              </a:ext>
            </a:extLst>
          </p:cNvPr>
          <p:cNvSpPr/>
          <p:nvPr/>
        </p:nvSpPr>
        <p:spPr>
          <a:xfrm>
            <a:off x="5944532" y="3520992"/>
            <a:ext cx="6288833" cy="3047351"/>
          </a:xfrm>
          <a:prstGeom prst="rect">
            <a:avLst/>
          </a:prstGeom>
          <a:blipFill dpi="0" rotWithShape="1">
            <a:blip r:embed="rId2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D6BCCB-3BF6-CBF8-5D57-E8C59AB312C0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3D43E9-E5E4-6E43-1273-A0D598397CFC}"/>
              </a:ext>
            </a:extLst>
          </p:cNvPr>
          <p:cNvSpPr/>
          <p:nvPr/>
        </p:nvSpPr>
        <p:spPr>
          <a:xfrm>
            <a:off x="652195" y="618582"/>
            <a:ext cx="3554045" cy="82409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ln w="3175">
                  <a:noFill/>
                </a:ln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Vision </a:t>
            </a:r>
            <a:endParaRPr lang="en-PH" sz="1100" dirty="0">
              <a:ln w="3175"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8AEA9F2-0C27-5873-6E4D-DE40C7C0C118}"/>
              </a:ext>
            </a:extLst>
          </p:cNvPr>
          <p:cNvSpPr/>
          <p:nvPr/>
        </p:nvSpPr>
        <p:spPr>
          <a:xfrm>
            <a:off x="6826898" y="623412"/>
            <a:ext cx="3554045" cy="82409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Mission</a:t>
            </a:r>
            <a:endParaRPr lang="en-PH" sz="1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9E0107-BD61-B94D-DB32-B8800C985F51}"/>
              </a:ext>
            </a:extLst>
          </p:cNvPr>
          <p:cNvSpPr/>
          <p:nvPr/>
        </p:nvSpPr>
        <p:spPr>
          <a:xfrm>
            <a:off x="7308481" y="2069634"/>
            <a:ext cx="4456099" cy="812349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167A00-95C3-9814-0B53-19EA8C2D7AFA}"/>
              </a:ext>
            </a:extLst>
          </p:cNvPr>
          <p:cNvSpPr/>
          <p:nvPr/>
        </p:nvSpPr>
        <p:spPr>
          <a:xfrm>
            <a:off x="6826898" y="1738188"/>
            <a:ext cx="4809744" cy="9779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To provide the highest level of service in construction industry while offering superior craftsmanship to every project we Handle.</a:t>
            </a:r>
            <a:endParaRPr lang="en-PH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384D88-A14B-39C6-66ED-F8D5E0A36902}"/>
              </a:ext>
            </a:extLst>
          </p:cNvPr>
          <p:cNvSpPr/>
          <p:nvPr/>
        </p:nvSpPr>
        <p:spPr>
          <a:xfrm>
            <a:off x="975359" y="2337744"/>
            <a:ext cx="4456099" cy="974183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37CDFB-1603-5418-A183-CF61F24ABF1F}"/>
              </a:ext>
            </a:extLst>
          </p:cNvPr>
          <p:cNvSpPr/>
          <p:nvPr/>
        </p:nvSpPr>
        <p:spPr>
          <a:xfrm>
            <a:off x="652195" y="1741033"/>
            <a:ext cx="4651325" cy="14091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be a Construction Company in Global Market, to become the customers most preferred choice by attaining excellence in quality and timely completed value-added projects.</a:t>
            </a:r>
            <a:endParaRPr lang="en-PH" dirty="0"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3F64F7D-7B9C-6397-D878-DB837433FCC8}"/>
              </a:ext>
            </a:extLst>
          </p:cNvPr>
          <p:cNvGrpSpPr/>
          <p:nvPr/>
        </p:nvGrpSpPr>
        <p:grpSpPr>
          <a:xfrm>
            <a:off x="9775766" y="5826578"/>
            <a:ext cx="2018033" cy="470535"/>
            <a:chOff x="3672042" y="9107192"/>
            <a:chExt cx="1084727" cy="253365"/>
          </a:xfrm>
        </p:grpSpPr>
        <p:sp>
          <p:nvSpPr>
            <p:cNvPr id="39" name="TextBox 30">
              <a:extLst>
                <a:ext uri="{FF2B5EF4-FFF2-40B4-BE49-F238E27FC236}">
                  <a16:creationId xmlns:a16="http://schemas.microsoft.com/office/drawing/2014/main" id="{C402B25E-D849-F1A8-1152-B46A9101BC67}"/>
                </a:ext>
              </a:extLst>
            </p:cNvPr>
            <p:cNvSpPr txBox="1"/>
            <p:nvPr/>
          </p:nvSpPr>
          <p:spPr>
            <a:xfrm>
              <a:off x="3913492" y="9107192"/>
              <a:ext cx="843277" cy="2533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/>
              <a:r>
                <a:rPr lang="en-PH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Respect</a:t>
              </a:r>
              <a:endParaRPr lang="en-P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DF95870-DA62-4056-E84C-065ECDFE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42" y="9166601"/>
              <a:ext cx="198921" cy="144000"/>
            </a:xfrm>
            <a:prstGeom prst="rect">
              <a:avLst/>
            </a:prstGeom>
          </p:spPr>
        </p:pic>
      </p:grp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CE7E321-56CB-4A4B-9B69-607A382B4613}"/>
              </a:ext>
            </a:extLst>
          </p:cNvPr>
          <p:cNvSpPr/>
          <p:nvPr/>
        </p:nvSpPr>
        <p:spPr>
          <a:xfrm>
            <a:off x="3527428" y="3811331"/>
            <a:ext cx="4834207" cy="82409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Company S-Core Values</a:t>
            </a:r>
            <a:endParaRPr lang="en-PH" sz="1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8D8BEF-7E4A-8C88-01FB-D7EF98300A5D}"/>
              </a:ext>
            </a:extLst>
          </p:cNvPr>
          <p:cNvGrpSpPr/>
          <p:nvPr/>
        </p:nvGrpSpPr>
        <p:grpSpPr>
          <a:xfrm>
            <a:off x="652195" y="5123751"/>
            <a:ext cx="1619310" cy="470535"/>
            <a:chOff x="3672042" y="9123312"/>
            <a:chExt cx="870407" cy="253365"/>
          </a:xfrm>
        </p:grpSpPr>
        <p:sp>
          <p:nvSpPr>
            <p:cNvPr id="7" name="TextBox 30">
              <a:extLst>
                <a:ext uri="{FF2B5EF4-FFF2-40B4-BE49-F238E27FC236}">
                  <a16:creationId xmlns:a16="http://schemas.microsoft.com/office/drawing/2014/main" id="{6E2BFB2C-94B8-2D8B-4F8C-48896FD5C28B}"/>
                </a:ext>
              </a:extLst>
            </p:cNvPr>
            <p:cNvSpPr txBox="1"/>
            <p:nvPr/>
          </p:nvSpPr>
          <p:spPr>
            <a:xfrm>
              <a:off x="3907722" y="9123312"/>
              <a:ext cx="634727" cy="2533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/>
              <a:r>
                <a:rPr lang="en-PH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Safety</a:t>
              </a:r>
              <a:endParaRPr lang="en-P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C6BF4D-5BE7-DFDE-9133-1E8C6852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42" y="9172834"/>
              <a:ext cx="198921" cy="144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C57F85-3BA9-BAD9-6B74-9CFF453F2EC3}"/>
              </a:ext>
            </a:extLst>
          </p:cNvPr>
          <p:cNvGrpSpPr/>
          <p:nvPr/>
        </p:nvGrpSpPr>
        <p:grpSpPr>
          <a:xfrm>
            <a:off x="652195" y="5758581"/>
            <a:ext cx="3304656" cy="608738"/>
            <a:chOff x="3672042" y="9099642"/>
            <a:chExt cx="1776309" cy="327782"/>
          </a:xfrm>
        </p:grpSpPr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BD8D6716-AA39-24D2-B5B0-AF6134F767FA}"/>
                </a:ext>
              </a:extLst>
            </p:cNvPr>
            <p:cNvSpPr txBox="1"/>
            <p:nvPr/>
          </p:nvSpPr>
          <p:spPr>
            <a:xfrm>
              <a:off x="3937755" y="9099642"/>
              <a:ext cx="1510596" cy="32778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/>
              <a:r>
                <a:rPr lang="en-PH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Honesty and Integrity</a:t>
              </a:r>
              <a:endParaRPr lang="en-P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F40D508-CED7-8A84-1DE0-844EA6459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42" y="9191533"/>
              <a:ext cx="198921" cy="1440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57DE7F-E186-CD95-9B6D-689EEF2667A4}"/>
              </a:ext>
            </a:extLst>
          </p:cNvPr>
          <p:cNvGrpSpPr/>
          <p:nvPr/>
        </p:nvGrpSpPr>
        <p:grpSpPr>
          <a:xfrm>
            <a:off x="3746472" y="5054649"/>
            <a:ext cx="3259517" cy="608738"/>
            <a:chOff x="3672042" y="9107192"/>
            <a:chExt cx="1752046" cy="327782"/>
          </a:xfrm>
        </p:grpSpPr>
        <p:sp>
          <p:nvSpPr>
            <p:cNvPr id="43" name="TextBox 30">
              <a:extLst>
                <a:ext uri="{FF2B5EF4-FFF2-40B4-BE49-F238E27FC236}">
                  <a16:creationId xmlns:a16="http://schemas.microsoft.com/office/drawing/2014/main" id="{F11EF436-EC1B-0F3A-F39B-BDA82A331500}"/>
                </a:ext>
              </a:extLst>
            </p:cNvPr>
            <p:cNvSpPr txBox="1"/>
            <p:nvPr/>
          </p:nvSpPr>
          <p:spPr>
            <a:xfrm>
              <a:off x="3913492" y="9107192"/>
              <a:ext cx="1510596" cy="32778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/>
              <a:r>
                <a:rPr lang="en-PH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Leadership</a:t>
              </a:r>
              <a:endParaRPr lang="en-P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7D34071-66BF-E9E4-AAF1-B2D98C302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42" y="9203999"/>
              <a:ext cx="198921" cy="144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4D0BCC-6C59-610B-FB59-FA90FE03CAD2}"/>
              </a:ext>
            </a:extLst>
          </p:cNvPr>
          <p:cNvGrpSpPr/>
          <p:nvPr/>
        </p:nvGrpSpPr>
        <p:grpSpPr>
          <a:xfrm>
            <a:off x="3746472" y="5708513"/>
            <a:ext cx="3259517" cy="608738"/>
            <a:chOff x="3672042" y="9107192"/>
            <a:chExt cx="1752046" cy="327782"/>
          </a:xfrm>
        </p:grpSpPr>
        <p:sp>
          <p:nvSpPr>
            <p:cNvPr id="46" name="TextBox 30">
              <a:extLst>
                <a:ext uri="{FF2B5EF4-FFF2-40B4-BE49-F238E27FC236}">
                  <a16:creationId xmlns:a16="http://schemas.microsoft.com/office/drawing/2014/main" id="{E4B493C4-B7CD-85E9-E777-BE54D88618A9}"/>
                </a:ext>
              </a:extLst>
            </p:cNvPr>
            <p:cNvSpPr txBox="1"/>
            <p:nvPr/>
          </p:nvSpPr>
          <p:spPr>
            <a:xfrm>
              <a:off x="3913492" y="9107192"/>
              <a:ext cx="1510596" cy="32778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/>
              <a:r>
                <a:rPr lang="en-PH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Attitude</a:t>
              </a:r>
              <a:endParaRPr lang="en-P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87D4-4EB5-9552-9FCC-8F0E954F4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42" y="9210231"/>
              <a:ext cx="198921" cy="1440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C13CB0-1F6B-78D2-3E0B-4020B59DAF29}"/>
              </a:ext>
            </a:extLst>
          </p:cNvPr>
          <p:cNvGrpSpPr/>
          <p:nvPr/>
        </p:nvGrpSpPr>
        <p:grpSpPr>
          <a:xfrm>
            <a:off x="6654487" y="5105672"/>
            <a:ext cx="1630045" cy="470535"/>
            <a:chOff x="3672042" y="9107192"/>
            <a:chExt cx="876177" cy="253365"/>
          </a:xfrm>
        </p:grpSpPr>
        <p:sp>
          <p:nvSpPr>
            <p:cNvPr id="49" name="TextBox 30">
              <a:extLst>
                <a:ext uri="{FF2B5EF4-FFF2-40B4-BE49-F238E27FC236}">
                  <a16:creationId xmlns:a16="http://schemas.microsoft.com/office/drawing/2014/main" id="{E28B4236-BCE4-E9D3-DF60-8B6514F1811A}"/>
                </a:ext>
              </a:extLst>
            </p:cNvPr>
            <p:cNvSpPr txBox="1"/>
            <p:nvPr/>
          </p:nvSpPr>
          <p:spPr>
            <a:xfrm>
              <a:off x="3913492" y="9107192"/>
              <a:ext cx="634727" cy="2533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/>
              <a:r>
                <a:rPr lang="en-PH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Passion</a:t>
              </a:r>
              <a:endParaRPr lang="en-P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71EC056-F17A-B600-9F9D-5D4B84436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42" y="9166601"/>
              <a:ext cx="198921" cy="1440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85C813B-5725-75E6-D74B-0D16D34B2355}"/>
              </a:ext>
            </a:extLst>
          </p:cNvPr>
          <p:cNvGrpSpPr/>
          <p:nvPr/>
        </p:nvGrpSpPr>
        <p:grpSpPr>
          <a:xfrm>
            <a:off x="6685090" y="5817801"/>
            <a:ext cx="2018033" cy="470535"/>
            <a:chOff x="3672042" y="9107192"/>
            <a:chExt cx="1084727" cy="253365"/>
          </a:xfrm>
        </p:grpSpPr>
        <p:sp>
          <p:nvSpPr>
            <p:cNvPr id="52" name="TextBox 30">
              <a:extLst>
                <a:ext uri="{FF2B5EF4-FFF2-40B4-BE49-F238E27FC236}">
                  <a16:creationId xmlns:a16="http://schemas.microsoft.com/office/drawing/2014/main" id="{804D152B-1410-D3EE-C31C-0E9BF4FDCEDD}"/>
                </a:ext>
              </a:extLst>
            </p:cNvPr>
            <p:cNvSpPr txBox="1"/>
            <p:nvPr/>
          </p:nvSpPr>
          <p:spPr>
            <a:xfrm>
              <a:off x="3913492" y="9107192"/>
              <a:ext cx="843277" cy="2533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/>
              <a:r>
                <a:rPr lang="en-PH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Commitment</a:t>
              </a:r>
              <a:endParaRPr lang="en-P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692BB0F-1631-4293-B616-646C24889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42" y="9166601"/>
              <a:ext cx="198921" cy="1440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0F8D42-A83B-A19D-399A-1E3846BC4AE1}"/>
              </a:ext>
            </a:extLst>
          </p:cNvPr>
          <p:cNvGrpSpPr/>
          <p:nvPr/>
        </p:nvGrpSpPr>
        <p:grpSpPr>
          <a:xfrm>
            <a:off x="9811142" y="5114166"/>
            <a:ext cx="2018033" cy="470535"/>
            <a:chOff x="3672042" y="9107192"/>
            <a:chExt cx="1084727" cy="253365"/>
          </a:xfrm>
        </p:grpSpPr>
        <p:sp>
          <p:nvSpPr>
            <p:cNvPr id="55" name="TextBox 30">
              <a:extLst>
                <a:ext uri="{FF2B5EF4-FFF2-40B4-BE49-F238E27FC236}">
                  <a16:creationId xmlns:a16="http://schemas.microsoft.com/office/drawing/2014/main" id="{3126566F-AAB5-0B30-F94A-31F836BB9DE0}"/>
                </a:ext>
              </a:extLst>
            </p:cNvPr>
            <p:cNvSpPr txBox="1"/>
            <p:nvPr/>
          </p:nvSpPr>
          <p:spPr>
            <a:xfrm>
              <a:off x="3913492" y="9107192"/>
              <a:ext cx="843277" cy="2533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/>
              <a:r>
                <a:rPr lang="en-PH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Teamwork</a:t>
              </a:r>
              <a:endParaRPr lang="en-P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EDDF442-2B0C-12FF-D53B-E2B4813E9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042" y="9166601"/>
              <a:ext cx="198921" cy="14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774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896EA-937C-D2B4-B64A-36CF30E3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DB3D69A-52ED-6725-8DBB-4B183771DC53}"/>
              </a:ext>
            </a:extLst>
          </p:cNvPr>
          <p:cNvSpPr/>
          <p:nvPr/>
        </p:nvSpPr>
        <p:spPr>
          <a:xfrm>
            <a:off x="249936" y="4048356"/>
            <a:ext cx="11999209" cy="1510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B5B4CF-7706-994C-279B-4CC62FC0F412}"/>
              </a:ext>
            </a:extLst>
          </p:cNvPr>
          <p:cNvSpPr/>
          <p:nvPr/>
        </p:nvSpPr>
        <p:spPr>
          <a:xfrm>
            <a:off x="7988591" y="653517"/>
            <a:ext cx="3196040" cy="244134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0CDEEC-9FA2-67A4-5928-2E97DCBA1664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0B33B-09F0-ED65-17A8-FFD4EC96B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701" y="362626"/>
            <a:ext cx="3395980" cy="254547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 Box 67">
            <a:extLst>
              <a:ext uri="{FF2B5EF4-FFF2-40B4-BE49-F238E27FC236}">
                <a16:creationId xmlns:a16="http://schemas.microsoft.com/office/drawing/2014/main" id="{D399B351-A631-B15B-D666-76B85409A688}"/>
              </a:ext>
            </a:extLst>
          </p:cNvPr>
          <p:cNvSpPr txBox="1"/>
          <p:nvPr/>
        </p:nvSpPr>
        <p:spPr>
          <a:xfrm>
            <a:off x="657860" y="200025"/>
            <a:ext cx="5852668" cy="206883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General Engineering Services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buClr>
                <a:srgbClr val="0070C0"/>
              </a:buClr>
            </a:pPr>
            <a:endParaRPr lang="en-PH" sz="16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 Box 60">
            <a:extLst>
              <a:ext uri="{FF2B5EF4-FFF2-40B4-BE49-F238E27FC236}">
                <a16:creationId xmlns:a16="http://schemas.microsoft.com/office/drawing/2014/main" id="{71C0CCF2-F388-28A5-5AAC-DEE739A79088}"/>
              </a:ext>
            </a:extLst>
          </p:cNvPr>
          <p:cNvSpPr txBox="1"/>
          <p:nvPr/>
        </p:nvSpPr>
        <p:spPr>
          <a:xfrm>
            <a:off x="581124" y="2899214"/>
            <a:ext cx="3143250" cy="53340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buNone/>
            </a:pPr>
            <a:r>
              <a:rPr lang="en-US" sz="2800" dirty="0">
                <a:effectLst/>
                <a:latin typeface="Elephant" panose="02020904090505020303" pitchFamily="18" charset="0"/>
                <a:ea typeface="Times New Roman" panose="02020603050405020304" pitchFamily="18" charset="0"/>
              </a:rPr>
              <a:t>What we offer?</a:t>
            </a:r>
            <a:endParaRPr lang="en-PH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P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3312FEFF-D4FF-53BF-E808-07EAE238748A}"/>
              </a:ext>
            </a:extLst>
          </p:cNvPr>
          <p:cNvSpPr/>
          <p:nvPr/>
        </p:nvSpPr>
        <p:spPr>
          <a:xfrm>
            <a:off x="657860" y="3500120"/>
            <a:ext cx="2579116" cy="3000375"/>
          </a:xfrm>
          <a:prstGeom prst="flowChartOffpageConnector">
            <a:avLst/>
          </a:prstGeom>
          <a:ln w="57150" cap="flat" cmpd="dbl">
            <a:solidFill>
              <a:schemeClr val="accent6"/>
            </a:solidFill>
            <a:prstDash val="solid"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B0F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Engineering</a:t>
            </a:r>
            <a:endParaRPr lang="en-PH" dirty="0"/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Roads</a:t>
            </a:r>
            <a:endParaRPr lang="en-PH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Highways</a:t>
            </a:r>
            <a:endParaRPr lang="en-PH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Bridges</a:t>
            </a:r>
            <a:endParaRPr lang="en-PH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Horizontal Structure</a:t>
            </a:r>
            <a:endParaRPr lang="en-PH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Architectural</a:t>
            </a:r>
          </a:p>
          <a:p>
            <a:pPr marR="0" lvl="0">
              <a:tabLst>
                <a:tab pos="266700" algn="l"/>
              </a:tabLst>
            </a:pPr>
            <a:endParaRPr lang="en-PH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Flowchart: Off-page Connector 23">
            <a:extLst>
              <a:ext uri="{FF2B5EF4-FFF2-40B4-BE49-F238E27FC236}">
                <a16:creationId xmlns:a16="http://schemas.microsoft.com/office/drawing/2014/main" id="{E784BD3C-3700-D207-E9BD-06492D7603CC}"/>
              </a:ext>
            </a:extLst>
          </p:cNvPr>
          <p:cNvSpPr/>
          <p:nvPr/>
        </p:nvSpPr>
        <p:spPr>
          <a:xfrm>
            <a:off x="3449063" y="3490181"/>
            <a:ext cx="2579116" cy="3000375"/>
          </a:xfrm>
          <a:prstGeom prst="flowChartOffpageConnector">
            <a:avLst/>
          </a:prstGeom>
          <a:ln w="57150" cap="flat" cmpd="dbl">
            <a:solidFill>
              <a:schemeClr val="accent6"/>
            </a:solidFill>
            <a:prstDash val="solid"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n>
                  <a:noFill/>
                </a:ln>
                <a:solidFill>
                  <a:srgbClr val="00B0F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Building</a:t>
            </a:r>
            <a:endParaRPr lang="en-P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Building &amp; Industrial plant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endParaRPr lang="en-US" dirty="0"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R="0" lvl="0">
              <a:tabLst>
                <a:tab pos="266700" algn="l"/>
              </a:tabLst>
            </a:pPr>
            <a:endParaRPr lang="en-US" sz="1800" dirty="0"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R="0" lvl="0">
              <a:tabLst>
                <a:tab pos="266700" algn="l"/>
              </a:tabLst>
            </a:pPr>
            <a:endParaRPr lang="en-PH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>
              <a:tabLst>
                <a:tab pos="266700" algn="l"/>
              </a:tabLst>
            </a:pPr>
            <a:endParaRPr lang="en-US" dirty="0">
              <a:latin typeface="Lato" panose="020F050202020403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Flowchart: Off-page Connector 24">
            <a:extLst>
              <a:ext uri="{FF2B5EF4-FFF2-40B4-BE49-F238E27FC236}">
                <a16:creationId xmlns:a16="http://schemas.microsoft.com/office/drawing/2014/main" id="{17CF9653-947B-A3DC-8D85-D27DE657BDB2}"/>
              </a:ext>
            </a:extLst>
          </p:cNvPr>
          <p:cNvSpPr/>
          <p:nvPr/>
        </p:nvSpPr>
        <p:spPr>
          <a:xfrm>
            <a:off x="6240265" y="3500120"/>
            <a:ext cx="2579116" cy="3000375"/>
          </a:xfrm>
          <a:prstGeom prst="flowChartOffpageConnector">
            <a:avLst/>
          </a:prstGeom>
          <a:ln w="57150" cap="flat" cmpd="dbl">
            <a:solidFill>
              <a:schemeClr val="accent6"/>
            </a:solidFill>
            <a:prstDash val="solid"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n>
                  <a:noFill/>
                </a:ln>
                <a:solidFill>
                  <a:srgbClr val="00B0F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Mechanical</a:t>
            </a:r>
            <a:endParaRPr lang="en-P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Piping works</a:t>
            </a:r>
            <a:endParaRPr lang="en-P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Fabrication of Tank &amp; Vessel</a:t>
            </a:r>
            <a:endParaRPr lang="en-P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Cladding works</a:t>
            </a:r>
            <a:endParaRPr lang="en-P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w/ specialty in Mechanical works</a:t>
            </a:r>
            <a:endParaRPr lang="en-P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lowchart: Off-page Connector 25">
            <a:extLst>
              <a:ext uri="{FF2B5EF4-FFF2-40B4-BE49-F238E27FC236}">
                <a16:creationId xmlns:a16="http://schemas.microsoft.com/office/drawing/2014/main" id="{8265EAD5-2C68-7FE8-DB06-963AF91EEEE7}"/>
              </a:ext>
            </a:extLst>
          </p:cNvPr>
          <p:cNvSpPr/>
          <p:nvPr/>
        </p:nvSpPr>
        <p:spPr>
          <a:xfrm>
            <a:off x="9031468" y="3500120"/>
            <a:ext cx="2746401" cy="3000375"/>
          </a:xfrm>
          <a:prstGeom prst="flowChartOffpageConnector">
            <a:avLst/>
          </a:prstGeom>
          <a:ln w="57150" cap="flat" cmpd="dbl">
            <a:solidFill>
              <a:schemeClr val="accent6"/>
            </a:solidFill>
            <a:prstDash val="solid"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n>
                  <a:noFill/>
                </a:ln>
                <a:solidFill>
                  <a:srgbClr val="00B0F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 Services</a:t>
            </a:r>
            <a:endParaRPr lang="en-P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Trucking and Heavy Equipment Services</a:t>
            </a:r>
            <a:endParaRPr lang="en-P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  <a:tabLst>
                <a:tab pos="266700" algn="l"/>
              </a:tabLst>
            </a:pPr>
            <a:r>
              <a:rPr lang="en-US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Retailer-Hardware-Construction Supplies</a:t>
            </a:r>
            <a:endParaRPr lang="en-P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Retailer-Office and School Supplies</a:t>
            </a: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368531EC-78DD-EDBA-D1B2-3A02C49259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7028436"/>
              </p:ext>
            </p:extLst>
          </p:nvPr>
        </p:nvGraphicFramePr>
        <p:xfrm>
          <a:off x="504735" y="865580"/>
          <a:ext cx="6894016" cy="1681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098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3CEC9-D237-68EE-9AAE-4AC56E15C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12CE9B-9DBB-9D78-AE8D-6F7F9B18B7B5}"/>
              </a:ext>
            </a:extLst>
          </p:cNvPr>
          <p:cNvSpPr/>
          <p:nvPr/>
        </p:nvSpPr>
        <p:spPr>
          <a:xfrm>
            <a:off x="0" y="2136599"/>
            <a:ext cx="12192000" cy="20378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931D3F-CA0A-4E2A-6D77-4AF6992B965E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9" name="Text Box 72">
            <a:extLst>
              <a:ext uri="{FF2B5EF4-FFF2-40B4-BE49-F238E27FC236}">
                <a16:creationId xmlns:a16="http://schemas.microsoft.com/office/drawing/2014/main" id="{68ACD61D-EBB1-45A4-B8EA-CA5167D5612F}"/>
              </a:ext>
            </a:extLst>
          </p:cNvPr>
          <p:cNvSpPr txBox="1"/>
          <p:nvPr/>
        </p:nvSpPr>
        <p:spPr>
          <a:xfrm>
            <a:off x="684085" y="1518865"/>
            <a:ext cx="4581525" cy="2844414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Quality &amp; Safety</a:t>
            </a:r>
            <a:endParaRPr lang="en-PH" sz="2800" dirty="0"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500" dirty="0">
                <a:solidFill>
                  <a:srgbClr val="0097D7"/>
                </a:solidFill>
                <a:effectLst/>
                <a:latin typeface="Aller-Light"/>
                <a:ea typeface="Calibri" panose="020F0502020204030204" pitchFamily="34" charset="0"/>
                <a:cs typeface="Aller-Light"/>
              </a:rPr>
              <a:t> </a:t>
            </a:r>
            <a:endParaRPr lang="en-P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Power Construction understands the importance</a:t>
            </a:r>
            <a:r>
              <a:rPr lang="en-PH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providing quality, safe and clean services</a:t>
            </a:r>
            <a:r>
              <a:rPr lang="en-PH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our client is the vital part of being a successful building services provider.</a:t>
            </a:r>
            <a:endParaRPr lang="en-PH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82029F-D81C-7E5F-7640-4DA19BD175FA}"/>
              </a:ext>
            </a:extLst>
          </p:cNvPr>
          <p:cNvSpPr/>
          <p:nvPr/>
        </p:nvSpPr>
        <p:spPr>
          <a:xfrm>
            <a:off x="7049850" y="1994027"/>
            <a:ext cx="4598670" cy="406844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9D2F95-9019-9858-CA5A-D6D7F38CF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5"/>
          <a:stretch/>
        </p:blipFill>
        <p:spPr bwMode="auto">
          <a:xfrm>
            <a:off x="6378020" y="1073785"/>
            <a:ext cx="5026660" cy="471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9617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51D7-4964-E131-A0E5-E96ACE978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361C5F3-9AF7-43FB-2C4B-F0C529A97A5C}"/>
              </a:ext>
            </a:extLst>
          </p:cNvPr>
          <p:cNvSpPr/>
          <p:nvPr/>
        </p:nvSpPr>
        <p:spPr>
          <a:xfrm>
            <a:off x="8579487" y="4449482"/>
            <a:ext cx="3120153" cy="215973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071E56-3748-7CA6-ECDC-F299685F7C18}"/>
              </a:ext>
            </a:extLst>
          </p:cNvPr>
          <p:cNvSpPr/>
          <p:nvPr/>
        </p:nvSpPr>
        <p:spPr>
          <a:xfrm>
            <a:off x="899784" y="1769966"/>
            <a:ext cx="3120153" cy="215973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5FE17-9835-1F81-9E59-27C2A3E0648B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3CDA4A-72E4-9B40-F161-A8C9F0DD5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4" t="23756" r="13278" b="8543"/>
          <a:stretch/>
        </p:blipFill>
        <p:spPr bwMode="auto">
          <a:xfrm>
            <a:off x="485237" y="1451264"/>
            <a:ext cx="3349844" cy="230579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5D190-5867-F029-3D84-5A2D887E69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43" y="3939639"/>
            <a:ext cx="3344292" cy="250687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4D6237-E0DB-930B-C238-8795560F815E}"/>
              </a:ext>
            </a:extLst>
          </p:cNvPr>
          <p:cNvSpPr/>
          <p:nvPr/>
        </p:nvSpPr>
        <p:spPr>
          <a:xfrm>
            <a:off x="243840" y="268432"/>
            <a:ext cx="11942064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Previous Projects</a:t>
            </a:r>
            <a:endParaRPr lang="en-PH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Power Construction provides high quality technical solutions reached the requirements of the Projects.</a:t>
            </a:r>
            <a:endParaRPr lang="en-PH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447835-1B37-BB45-7169-1E0C73DEF024}"/>
              </a:ext>
            </a:extLst>
          </p:cNvPr>
          <p:cNvGrpSpPr/>
          <p:nvPr/>
        </p:nvGrpSpPr>
        <p:grpSpPr>
          <a:xfrm>
            <a:off x="4019937" y="1321550"/>
            <a:ext cx="8006881" cy="2435508"/>
            <a:chOff x="4019937" y="1321550"/>
            <a:chExt cx="8006881" cy="2435508"/>
          </a:xfrm>
        </p:grpSpPr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9EC4C51E-EE6A-0062-FAF7-A4F9C98BB987}"/>
                </a:ext>
              </a:extLst>
            </p:cNvPr>
            <p:cNvSpPr txBox="1"/>
            <p:nvPr/>
          </p:nvSpPr>
          <p:spPr>
            <a:xfrm>
              <a:off x="4019937" y="1321550"/>
              <a:ext cx="6322943" cy="198709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LABORATORY BLDG. – ALL NATURAL COCO PRODUCTS</a:t>
              </a:r>
              <a:endParaRPr lang="en-PH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ANC Compound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Bacong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 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 Box 9">
              <a:extLst>
                <a:ext uri="{FF2B5EF4-FFF2-40B4-BE49-F238E27FC236}">
                  <a16:creationId xmlns:a16="http://schemas.microsoft.com/office/drawing/2014/main" id="{7DCADDAE-833C-092A-3437-B4CFB89C0303}"/>
                </a:ext>
              </a:extLst>
            </p:cNvPr>
            <p:cNvSpPr txBox="1"/>
            <p:nvPr/>
          </p:nvSpPr>
          <p:spPr>
            <a:xfrm>
              <a:off x="5898200" y="2485902"/>
              <a:ext cx="6128618" cy="127115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Site Preparation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Structural and Architectural Construction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Laboratory Fit-Out</a:t>
              </a:r>
            </a:p>
            <a:p>
              <a:pPr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07000"/>
                </a:lnSpc>
              </a:pPr>
              <a:endPara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Testing, Commissioning, and Handover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MEP Installation (Mechanical, Electrical, Plumbing)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FAE155-FD2D-4B02-6BD4-0C996FC2BF2D}"/>
              </a:ext>
            </a:extLst>
          </p:cNvPr>
          <p:cNvGrpSpPr/>
          <p:nvPr/>
        </p:nvGrpSpPr>
        <p:grpSpPr>
          <a:xfrm>
            <a:off x="492360" y="4344192"/>
            <a:ext cx="8025649" cy="2283947"/>
            <a:chOff x="492359" y="4305621"/>
            <a:chExt cx="8025649" cy="2283947"/>
          </a:xfrm>
        </p:grpSpPr>
        <p:sp>
          <p:nvSpPr>
            <p:cNvPr id="14" name="Text Box 30">
              <a:extLst>
                <a:ext uri="{FF2B5EF4-FFF2-40B4-BE49-F238E27FC236}">
                  <a16:creationId xmlns:a16="http://schemas.microsoft.com/office/drawing/2014/main" id="{F8B3D284-AF77-8F79-674A-A5DCB7047D0C}"/>
                </a:ext>
              </a:extLst>
            </p:cNvPr>
            <p:cNvSpPr txBox="1"/>
            <p:nvPr/>
          </p:nvSpPr>
          <p:spPr>
            <a:xfrm>
              <a:off x="492359" y="4305621"/>
              <a:ext cx="7576625" cy="223956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CLADDING OF STORAGE TANK - ALL NATURAL COCO PRODUCTS</a:t>
              </a:r>
              <a:endParaRPr lang="en-PH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ANC Compound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Bacong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marR="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C82AD69B-461F-0925-9F85-C24564CE28A3}"/>
                </a:ext>
              </a:extLst>
            </p:cNvPr>
            <p:cNvSpPr txBox="1"/>
            <p:nvPr/>
          </p:nvSpPr>
          <p:spPr>
            <a:xfrm>
              <a:off x="2389390" y="5468790"/>
              <a:ext cx="6128618" cy="112077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Surface Preparation</a:t>
              </a:r>
              <a:endParaRPr lang="en-US" sz="1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Insulation Installation</a:t>
              </a:r>
              <a:endParaRPr lang="en-US" sz="16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Cladding Fabrication and Supply</a:t>
              </a:r>
            </a:p>
            <a:p>
              <a:pPr marR="0"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Sealing and Waterproofing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Install Supports and Accessories.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88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934A0-D133-36B3-2519-E9008B52E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B41B8AA-C54D-B475-2798-8BD22AAEAF38}"/>
              </a:ext>
            </a:extLst>
          </p:cNvPr>
          <p:cNvSpPr/>
          <p:nvPr/>
        </p:nvSpPr>
        <p:spPr>
          <a:xfrm>
            <a:off x="8579487" y="4449482"/>
            <a:ext cx="3120153" cy="215973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2EBA4B-3DE6-F8BC-048B-55FCADB8237F}"/>
              </a:ext>
            </a:extLst>
          </p:cNvPr>
          <p:cNvSpPr/>
          <p:nvPr/>
        </p:nvSpPr>
        <p:spPr>
          <a:xfrm>
            <a:off x="1138762" y="1791889"/>
            <a:ext cx="1853925" cy="2293311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2BC5F1-0435-8307-523C-F8619CB258B3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96D772-DEA3-2553-3983-FF7CC6F4AC67}"/>
              </a:ext>
            </a:extLst>
          </p:cNvPr>
          <p:cNvSpPr/>
          <p:nvPr/>
        </p:nvSpPr>
        <p:spPr>
          <a:xfrm>
            <a:off x="243840" y="268432"/>
            <a:ext cx="11942064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Previous Projects</a:t>
            </a:r>
            <a:endParaRPr lang="en-PH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Power Construction provides high quality technical solutions reached the requirements of the Projects.</a:t>
            </a:r>
            <a:endParaRPr lang="en-PH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A6395-CB35-611D-3843-354608F1E8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8" y="1463237"/>
            <a:ext cx="1853924" cy="247415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62AF7-3BAB-AE67-BA8C-DB282A626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36" y="4115017"/>
            <a:ext cx="3120153" cy="234256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1CA5AE-B0CA-FB94-018F-B424B37FA746}"/>
              </a:ext>
            </a:extLst>
          </p:cNvPr>
          <p:cNvGrpSpPr/>
          <p:nvPr/>
        </p:nvGrpSpPr>
        <p:grpSpPr>
          <a:xfrm>
            <a:off x="2992686" y="1409962"/>
            <a:ext cx="8555926" cy="2549380"/>
            <a:chOff x="2992686" y="1409962"/>
            <a:chExt cx="8555926" cy="2549380"/>
          </a:xfrm>
        </p:grpSpPr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5229465-8A6B-0194-21D6-556328DDE848}"/>
                </a:ext>
              </a:extLst>
            </p:cNvPr>
            <p:cNvSpPr txBox="1"/>
            <p:nvPr/>
          </p:nvSpPr>
          <p:spPr>
            <a:xfrm>
              <a:off x="2992686" y="1409962"/>
              <a:ext cx="8503187" cy="229331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ANC COMPOUND-ROAD CONCRETING  - ALL NATURAL COCO PRODUCTS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ANC Compound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Bacong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26A5ED39-94B6-693E-3E4D-B6F1EA8FA636}"/>
                </a:ext>
              </a:extLst>
            </p:cNvPr>
            <p:cNvSpPr txBox="1"/>
            <p:nvPr/>
          </p:nvSpPr>
          <p:spPr>
            <a:xfrm>
              <a:off x="4905930" y="2556617"/>
              <a:ext cx="6642682" cy="140272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Site Clearing and Excavation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Subgrade Preparation and Compaction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Formwork and Reinforcement Installation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Concrete Placement and Finishing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Curing and Joint Cutting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2ED8F4-0944-874E-125A-7A13F5136292}"/>
              </a:ext>
            </a:extLst>
          </p:cNvPr>
          <p:cNvGrpSpPr/>
          <p:nvPr/>
        </p:nvGrpSpPr>
        <p:grpSpPr>
          <a:xfrm>
            <a:off x="535869" y="4383950"/>
            <a:ext cx="8043618" cy="2798245"/>
            <a:chOff x="535869" y="4383950"/>
            <a:chExt cx="8043618" cy="2798245"/>
          </a:xfrm>
        </p:grpSpPr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9B544EC4-5FE3-080E-A1A1-603689D9B1B0}"/>
                </a:ext>
              </a:extLst>
            </p:cNvPr>
            <p:cNvSpPr txBox="1"/>
            <p:nvPr/>
          </p:nvSpPr>
          <p:spPr>
            <a:xfrm>
              <a:off x="535869" y="4383950"/>
              <a:ext cx="7628433" cy="196872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GLYCERIN BLDG. - ALL NATURAL COCO PRODUCTS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ANC Compound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Bacong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E754849A-177C-1242-8173-77FBD63F52AC}"/>
                </a:ext>
              </a:extLst>
            </p:cNvPr>
            <p:cNvSpPr txBox="1"/>
            <p:nvPr/>
          </p:nvSpPr>
          <p:spPr>
            <a:xfrm>
              <a:off x="2450869" y="5565590"/>
              <a:ext cx="6128618" cy="161660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Site Preparation 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Structural and Architectural Construction</a:t>
              </a:r>
              <a:endPara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Testing, Commissioning, and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173038" indent="93663">
                <a:lnSpc>
                  <a:spcPct val="107000"/>
                </a:lnSpc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Handover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MEP Installation (Mechanical, Electrical, Plumbing)</a:t>
              </a:r>
            </a:p>
            <a:p>
              <a:pPr marL="28575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72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9E153-13B1-6082-7EE5-6706CEDF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26EB89F-1E2A-8404-5D11-AA05B9EE0514}"/>
              </a:ext>
            </a:extLst>
          </p:cNvPr>
          <p:cNvSpPr/>
          <p:nvPr/>
        </p:nvSpPr>
        <p:spPr>
          <a:xfrm>
            <a:off x="9322904" y="4614512"/>
            <a:ext cx="2327040" cy="215973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34B1AB-C427-FC43-4723-A6874798EB03}"/>
              </a:ext>
            </a:extLst>
          </p:cNvPr>
          <p:cNvSpPr/>
          <p:nvPr/>
        </p:nvSpPr>
        <p:spPr>
          <a:xfrm>
            <a:off x="769259" y="1619167"/>
            <a:ext cx="3120153" cy="215973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785FB-ACE9-781A-2F81-B77B85553A1A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9ACF47-75B7-9F85-054E-A50DBBBD8EB9}"/>
              </a:ext>
            </a:extLst>
          </p:cNvPr>
          <p:cNvSpPr/>
          <p:nvPr/>
        </p:nvSpPr>
        <p:spPr>
          <a:xfrm>
            <a:off x="243840" y="268432"/>
            <a:ext cx="11942064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Previous Projects</a:t>
            </a:r>
            <a:endParaRPr lang="en-PH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Power Construction provides high quality technical solutions reached the requirements of the Projects.</a:t>
            </a:r>
            <a:endParaRPr lang="en-PH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D1C3D-F0C5-C544-CC5D-698176201B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6" y="1326944"/>
            <a:ext cx="3120153" cy="234011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84EA3-F157-67E9-08E9-6CFAA8CC0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46" y="3625609"/>
            <a:ext cx="2278356" cy="304382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16BD74-1F51-61E0-8725-E5F2E45F3389}"/>
              </a:ext>
            </a:extLst>
          </p:cNvPr>
          <p:cNvGrpSpPr/>
          <p:nvPr/>
        </p:nvGrpSpPr>
        <p:grpSpPr>
          <a:xfrm>
            <a:off x="3901064" y="1326944"/>
            <a:ext cx="8284840" cy="2457747"/>
            <a:chOff x="3901064" y="1326944"/>
            <a:chExt cx="8284840" cy="2457747"/>
          </a:xfrm>
        </p:grpSpPr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8462D4CF-D856-34AF-2F1C-9A751C0ED8E3}"/>
                </a:ext>
              </a:extLst>
            </p:cNvPr>
            <p:cNvSpPr txBox="1"/>
            <p:nvPr/>
          </p:nvSpPr>
          <p:spPr>
            <a:xfrm>
              <a:off x="3901064" y="1326944"/>
              <a:ext cx="7748933" cy="198709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PRODUCT WAREHOUSE - ALL NATURAL COCO PRODUCTS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ANC Compound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Bacong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14E2A46E-D2F8-0982-399B-7969B3E61291}"/>
                </a:ext>
              </a:extLst>
            </p:cNvPr>
            <p:cNvSpPr txBox="1"/>
            <p:nvPr/>
          </p:nvSpPr>
          <p:spPr>
            <a:xfrm>
              <a:off x="5779871" y="2471498"/>
              <a:ext cx="6406033" cy="1313193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Civil and Structural Construction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Warehouse Interiors and Finishing</a:t>
              </a:r>
            </a:p>
            <a:p>
              <a:pPr marR="0"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R="0"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R="0"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MEP Works (Mechanical, Electrical, Plumbing)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Racking Systems and Material Handling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CCB9C31-A395-5FE8-F54B-41D2BFB65B01}"/>
              </a:ext>
            </a:extLst>
          </p:cNvPr>
          <p:cNvGrpSpPr/>
          <p:nvPr/>
        </p:nvGrpSpPr>
        <p:grpSpPr>
          <a:xfrm>
            <a:off x="542056" y="4377545"/>
            <a:ext cx="8873583" cy="2307022"/>
            <a:chOff x="542056" y="4377545"/>
            <a:chExt cx="8873583" cy="2307022"/>
          </a:xfrm>
        </p:grpSpPr>
        <p:sp>
          <p:nvSpPr>
            <p:cNvPr id="14" name="Text Box 30">
              <a:extLst>
                <a:ext uri="{FF2B5EF4-FFF2-40B4-BE49-F238E27FC236}">
                  <a16:creationId xmlns:a16="http://schemas.microsoft.com/office/drawing/2014/main" id="{3D839CF2-6880-E20E-4D6B-21655F103AED}"/>
                </a:ext>
              </a:extLst>
            </p:cNvPr>
            <p:cNvSpPr txBox="1"/>
            <p:nvPr/>
          </p:nvSpPr>
          <p:spPr>
            <a:xfrm>
              <a:off x="542056" y="4377545"/>
              <a:ext cx="8031563" cy="230702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PIPING OF MCT &amp; FATTY ACID BLDG. - ALL NATURAL COCO PRODUCTS</a:t>
              </a:r>
            </a:p>
            <a:p>
              <a:pPr marL="285750" marR="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ANC Compound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Bacong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30">
              <a:extLst>
                <a:ext uri="{FF2B5EF4-FFF2-40B4-BE49-F238E27FC236}">
                  <a16:creationId xmlns:a16="http://schemas.microsoft.com/office/drawing/2014/main" id="{CB93436D-250D-4FE9-93EA-FAF0290046FB}"/>
                </a:ext>
              </a:extLst>
            </p:cNvPr>
            <p:cNvSpPr txBox="1"/>
            <p:nvPr/>
          </p:nvSpPr>
          <p:spPr>
            <a:xfrm>
              <a:off x="2449203" y="5365375"/>
              <a:ext cx="6966436" cy="91440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Shop Drawing and Material Submittals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Supply and Fabrication of Piping Materials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Piping Installation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R="0">
                <a:lnSpc>
                  <a:spcPct val="107000"/>
                </a:lnSpc>
              </a:pPr>
              <a:endParaRPr lang="en-PH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Valve and Instrument Integration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Pressure Testing and Commissioning.</a:t>
              </a:r>
            </a:p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93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00463-1539-1443-8A88-B4BF5E12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DFF8C22-C428-8F54-3151-0B796DE75FB7}"/>
              </a:ext>
            </a:extLst>
          </p:cNvPr>
          <p:cNvSpPr/>
          <p:nvPr/>
        </p:nvSpPr>
        <p:spPr>
          <a:xfrm>
            <a:off x="9960913" y="4741436"/>
            <a:ext cx="2018927" cy="1987091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BFB56C-33CF-1B20-2F18-FD1EAF5103DD}"/>
              </a:ext>
            </a:extLst>
          </p:cNvPr>
          <p:cNvSpPr/>
          <p:nvPr/>
        </p:nvSpPr>
        <p:spPr>
          <a:xfrm>
            <a:off x="1284015" y="2489123"/>
            <a:ext cx="1866434" cy="215973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D1E1E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9FCBCE-402F-3FD0-5F0B-A1409B3861CD}"/>
              </a:ext>
            </a:extLst>
          </p:cNvPr>
          <p:cNvSpPr/>
          <p:nvPr/>
        </p:nvSpPr>
        <p:spPr>
          <a:xfrm>
            <a:off x="6096" y="0"/>
            <a:ext cx="2438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P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F3150C-0DE7-8C1D-C3D3-1D097F693B40}"/>
              </a:ext>
            </a:extLst>
          </p:cNvPr>
          <p:cNvSpPr/>
          <p:nvPr/>
        </p:nvSpPr>
        <p:spPr>
          <a:xfrm>
            <a:off x="243840" y="268432"/>
            <a:ext cx="11942064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dirty="0">
                <a:solidFill>
                  <a:srgbClr val="0097D7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Aller-Light"/>
              </a:rPr>
              <a:t>Previous Projects</a:t>
            </a:r>
            <a:endParaRPr lang="en-PH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Asian Power Construction provides high quality technical solutions reached the requirements of the Projects.</a:t>
            </a:r>
            <a:endParaRPr lang="en-PH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5424B-4AA0-FA15-5BDF-4FCC1162F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67" y="1478280"/>
            <a:ext cx="2276826" cy="3034589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B17A1-F8FD-42C0-C734-DD58BD36D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39" y="3299791"/>
            <a:ext cx="2465350" cy="3289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B2162E-B39A-3D0F-51BE-FAC3B1965350}"/>
              </a:ext>
            </a:extLst>
          </p:cNvPr>
          <p:cNvGrpSpPr/>
          <p:nvPr/>
        </p:nvGrpSpPr>
        <p:grpSpPr>
          <a:xfrm>
            <a:off x="3284906" y="1495577"/>
            <a:ext cx="10512116" cy="2591075"/>
            <a:chOff x="3284906" y="1495577"/>
            <a:chExt cx="10512116" cy="2591075"/>
          </a:xfrm>
        </p:grpSpPr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F43C15F8-67FD-434B-40A4-0364926A4423}"/>
                </a:ext>
              </a:extLst>
            </p:cNvPr>
            <p:cNvSpPr txBox="1"/>
            <p:nvPr/>
          </p:nvSpPr>
          <p:spPr>
            <a:xfrm>
              <a:off x="3284906" y="1495577"/>
              <a:ext cx="5316083" cy="198709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DSWD-CONCRETING OF ROAD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Casalaan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Siaton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indent="-285750" algn="just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 Box 9">
              <a:extLst>
                <a:ext uri="{FF2B5EF4-FFF2-40B4-BE49-F238E27FC236}">
                  <a16:creationId xmlns:a16="http://schemas.microsoft.com/office/drawing/2014/main" id="{F50A0EBB-9AC1-5CFA-B42F-4A1FBFD74F72}"/>
                </a:ext>
              </a:extLst>
            </p:cNvPr>
            <p:cNvSpPr txBox="1"/>
            <p:nvPr/>
          </p:nvSpPr>
          <p:spPr>
            <a:xfrm>
              <a:off x="5182374" y="2634633"/>
              <a:ext cx="8614648" cy="145201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Site Clearing and Excavation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Subgrade Preparation and Compaction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Formwork and Reinforcement Installation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Concrete Placement and Finishing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Curing and Joint Cutting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556E01-A416-07B3-A87C-85D3193217F3}"/>
              </a:ext>
            </a:extLst>
          </p:cNvPr>
          <p:cNvGrpSpPr/>
          <p:nvPr/>
        </p:nvGrpSpPr>
        <p:grpSpPr>
          <a:xfrm>
            <a:off x="3284906" y="4232163"/>
            <a:ext cx="10512116" cy="2445564"/>
            <a:chOff x="3284906" y="4232163"/>
            <a:chExt cx="10512116" cy="2445564"/>
          </a:xfrm>
        </p:grpSpPr>
        <p:sp>
          <p:nvSpPr>
            <p:cNvPr id="14" name="Text Box 30">
              <a:extLst>
                <a:ext uri="{FF2B5EF4-FFF2-40B4-BE49-F238E27FC236}">
                  <a16:creationId xmlns:a16="http://schemas.microsoft.com/office/drawing/2014/main" id="{FAC783D6-18D2-30AD-188E-5A711E17D6BF}"/>
                </a:ext>
              </a:extLst>
            </p:cNvPr>
            <p:cNvSpPr txBox="1"/>
            <p:nvPr/>
          </p:nvSpPr>
          <p:spPr>
            <a:xfrm>
              <a:off x="3284906" y="4232163"/>
              <a:ext cx="5316083" cy="198709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buNone/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DSWD-CONCRETING OF ROAD</a:t>
              </a:r>
            </a:p>
            <a:p>
              <a:pPr marL="285750" marR="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Location: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Caticugan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Siaton</a:t>
              </a:r>
              <a:r>
                <a:rPr lang="en-US" sz="1600" dirty="0">
                  <a:ln>
                    <a:noFill/>
                  </a:ln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Neg</a:t>
              </a:r>
              <a:r>
                <a:rPr lang="en-US" sz="1600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ros Oriental</a:t>
              </a:r>
              <a:endParaRPr lang="en-US" sz="1600" dirty="0">
                <a:ln>
                  <a:noFill/>
                </a:ln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Project Duration: </a:t>
              </a:r>
            </a:p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Scope of Works:</a:t>
              </a: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  <a:buNone/>
              </a:pPr>
              <a:endParaRPr lang="en-PH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 Box 9">
              <a:extLst>
                <a:ext uri="{FF2B5EF4-FFF2-40B4-BE49-F238E27FC236}">
                  <a16:creationId xmlns:a16="http://schemas.microsoft.com/office/drawing/2014/main" id="{031803D0-D4E5-B4B8-4916-3A870E516085}"/>
                </a:ext>
              </a:extLst>
            </p:cNvPr>
            <p:cNvSpPr txBox="1"/>
            <p:nvPr/>
          </p:nvSpPr>
          <p:spPr>
            <a:xfrm>
              <a:off x="5182374" y="5225708"/>
              <a:ext cx="8614648" cy="1452019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91440" tIns="45720" rIns="91440" bIns="45720" numCol="2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Site Clearing and Excavation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Subgrade Preparation and Compaction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Formwork and Reinforcement Installation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Concrete Placement and Finishing</a:t>
              </a:r>
            </a:p>
            <a:p>
              <a:pPr marL="285750" marR="0" indent="-285750">
                <a:lnSpc>
                  <a:spcPct val="107000"/>
                </a:lnSpc>
                <a:buFont typeface="Wingdings" panose="05000000000000000000" pitchFamily="2" charset="2"/>
                <a:buChar char="ü"/>
              </a:pPr>
              <a:r>
                <a:rPr lang="en-PH" sz="16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Curing and Joint Cutting</a:t>
              </a:r>
            </a:p>
            <a:p>
              <a:pPr marL="285750" marR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endParaRPr lang="en-PH" sz="1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>
                  <a:ln>
                    <a:noFill/>
                  </a:ln>
                  <a:solidFill>
                    <a:srgbClr val="538135"/>
                  </a:solidFill>
                  <a:effectLst>
                    <a:outerShdw blurRad="38100" dist="19050" dir="2700000" algn="tl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P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988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723</TotalTime>
  <Words>1043</Words>
  <Application>Microsoft Office PowerPoint</Application>
  <PresentationFormat>Widescreen</PresentationFormat>
  <Paragraphs>258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Agency FB</vt:lpstr>
      <vt:lpstr>Aller-Light</vt:lpstr>
      <vt:lpstr>Arial</vt:lpstr>
      <vt:lpstr>Calibri</vt:lpstr>
      <vt:lpstr>Calibri Light</vt:lpstr>
      <vt:lpstr>Elephant</vt:lpstr>
      <vt:lpstr>Lato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PTI-Ally</dc:creator>
  <cp:lastModifiedBy>PTI-Ally</cp:lastModifiedBy>
  <cp:revision>61</cp:revision>
  <dcterms:created xsi:type="dcterms:W3CDTF">2025-04-30T07:27:46Z</dcterms:created>
  <dcterms:modified xsi:type="dcterms:W3CDTF">2025-05-05T05:47:43Z</dcterms:modified>
</cp:coreProperties>
</file>